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</p:sldIdLst>
  <p:sldSz cx="12188825" cy="6858000"/>
  <p:notesSz cx="6669088" cy="9926638"/>
  <p:defaultTextStyle>
    <a:defPPr>
      <a:defRPr lang="en-US"/>
    </a:defPPr>
    <a:lvl1pPr marL="0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lip Kumar D-ERS,HCLTech" initials="DKD" lastIdx="0" clrIdx="0">
    <p:extLst>
      <p:ext uri="{19B8F6BF-5375-455C-9EA6-DF929625EA0E}">
        <p15:presenceInfo xmlns:p15="http://schemas.microsoft.com/office/powerpoint/2012/main" userId="S-1-5-21-333653013-2304839960-3876203932-45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4B7FF"/>
    <a:srgbClr val="00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249" autoAdjust="0"/>
  </p:normalViewPr>
  <p:slideViewPr>
    <p:cSldViewPr>
      <p:cViewPr varScale="1">
        <p:scale>
          <a:sx n="67" d="100"/>
          <a:sy n="67" d="100"/>
        </p:scale>
        <p:origin x="636" y="44"/>
      </p:cViewPr>
      <p:guideLst>
        <p:guide orient="horz" pos="2160"/>
        <p:guide pos="288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374"/>
    </p:cViewPr>
  </p:sorterViewPr>
  <p:notesViewPr>
    <p:cSldViewPr>
      <p:cViewPr varScale="1">
        <p:scale>
          <a:sx n="51" d="100"/>
          <a:sy n="51" d="100"/>
        </p:scale>
        <p:origin x="3000" y="72"/>
      </p:cViewPr>
      <p:guideLst>
        <p:guide orient="horz" pos="3126"/>
        <p:guide pos="21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444" cy="4973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129" y="0"/>
            <a:ext cx="2890444" cy="4973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23951-7097-43E8-A1F5-C6572EE56D69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289"/>
            <a:ext cx="2890444" cy="497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129" y="9429289"/>
            <a:ext cx="2890444" cy="497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814BB-C4FD-4295-9628-6D7BE9D48B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7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C61121C-71FF-44E4-99AE-7C394759F510}" type="datetimeFigureOut">
              <a:rPr lang="en-US" smtClean="0"/>
              <a:t>3/2/2022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4"/>
            <a:ext cx="5335270" cy="446698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D7E9304-3E29-475A-BE0E-1685E8A855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0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0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857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04107" y="293462"/>
            <a:ext cx="8874579" cy="139654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04107" y="1676400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Flowchart: Delay 10"/>
          <p:cNvSpPr/>
          <p:nvPr userDrawn="1"/>
        </p:nvSpPr>
        <p:spPr>
          <a:xfrm>
            <a:off x="6352" y="228600"/>
            <a:ext cx="2122766" cy="1905000"/>
          </a:xfrm>
          <a:custGeom>
            <a:avLst/>
            <a:gdLst>
              <a:gd name="connsiteX0" fmla="*/ 0 w 2208212"/>
              <a:gd name="connsiteY0" fmla="*/ 0 h 1905000"/>
              <a:gd name="connsiteX1" fmla="*/ 1104106 w 2208212"/>
              <a:gd name="connsiteY1" fmla="*/ 0 h 1905000"/>
              <a:gd name="connsiteX2" fmla="*/ 2208212 w 2208212"/>
              <a:gd name="connsiteY2" fmla="*/ 952500 h 1905000"/>
              <a:gd name="connsiteX3" fmla="*/ 1104106 w 2208212"/>
              <a:gd name="connsiteY3" fmla="*/ 1905000 h 1905000"/>
              <a:gd name="connsiteX4" fmla="*/ 0 w 2208212"/>
              <a:gd name="connsiteY4" fmla="*/ 1905000 h 1905000"/>
              <a:gd name="connsiteX5" fmla="*/ 0 w 2208212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5250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35187"/>
              <a:gd name="connsiteY0" fmla="*/ 0 h 1905000"/>
              <a:gd name="connsiteX1" fmla="*/ 1104106 w 2135187"/>
              <a:gd name="connsiteY1" fmla="*/ 0 h 1905000"/>
              <a:gd name="connsiteX2" fmla="*/ 2135187 w 2135187"/>
              <a:gd name="connsiteY2" fmla="*/ 958850 h 1905000"/>
              <a:gd name="connsiteX3" fmla="*/ 1104106 w 2135187"/>
              <a:gd name="connsiteY3" fmla="*/ 1905000 h 1905000"/>
              <a:gd name="connsiteX4" fmla="*/ 0 w 2135187"/>
              <a:gd name="connsiteY4" fmla="*/ 1905000 h 1905000"/>
              <a:gd name="connsiteX5" fmla="*/ 0 w 2135187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4615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3980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03512"/>
              <a:gd name="connsiteY0" fmla="*/ 0 h 1905000"/>
              <a:gd name="connsiteX1" fmla="*/ 1104106 w 2103512"/>
              <a:gd name="connsiteY1" fmla="*/ 0 h 1905000"/>
              <a:gd name="connsiteX2" fmla="*/ 2103437 w 2103512"/>
              <a:gd name="connsiteY2" fmla="*/ 939800 h 1905000"/>
              <a:gd name="connsiteX3" fmla="*/ 1104106 w 2103512"/>
              <a:gd name="connsiteY3" fmla="*/ 1905000 h 1905000"/>
              <a:gd name="connsiteX4" fmla="*/ 0 w 2103512"/>
              <a:gd name="connsiteY4" fmla="*/ 1905000 h 1905000"/>
              <a:gd name="connsiteX5" fmla="*/ 0 w 2103512"/>
              <a:gd name="connsiteY5" fmla="*/ 0 h 1905000"/>
              <a:gd name="connsiteX0" fmla="*/ 0 w 2103729"/>
              <a:gd name="connsiteY0" fmla="*/ 0 h 1905000"/>
              <a:gd name="connsiteX1" fmla="*/ 1104106 w 2103729"/>
              <a:gd name="connsiteY1" fmla="*/ 0 h 1905000"/>
              <a:gd name="connsiteX2" fmla="*/ 2103437 w 2103729"/>
              <a:gd name="connsiteY2" fmla="*/ 939800 h 1905000"/>
              <a:gd name="connsiteX3" fmla="*/ 1104106 w 2103729"/>
              <a:gd name="connsiteY3" fmla="*/ 1905000 h 1905000"/>
              <a:gd name="connsiteX4" fmla="*/ 0 w 2103729"/>
              <a:gd name="connsiteY4" fmla="*/ 1905000 h 1905000"/>
              <a:gd name="connsiteX5" fmla="*/ 0 w 2103729"/>
              <a:gd name="connsiteY5" fmla="*/ 0 h 1905000"/>
              <a:gd name="connsiteX0" fmla="*/ 0 w 2122766"/>
              <a:gd name="connsiteY0" fmla="*/ 0 h 1905000"/>
              <a:gd name="connsiteX1" fmla="*/ 1104106 w 2122766"/>
              <a:gd name="connsiteY1" fmla="*/ 0 h 1905000"/>
              <a:gd name="connsiteX2" fmla="*/ 2122487 w 2122766"/>
              <a:gd name="connsiteY2" fmla="*/ 946150 h 1905000"/>
              <a:gd name="connsiteX3" fmla="*/ 1104106 w 2122766"/>
              <a:gd name="connsiteY3" fmla="*/ 1905000 h 1905000"/>
              <a:gd name="connsiteX4" fmla="*/ 0 w 2122766"/>
              <a:gd name="connsiteY4" fmla="*/ 1905000 h 1905000"/>
              <a:gd name="connsiteX5" fmla="*/ 0 w 2122766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66" h="1905000">
                <a:moveTo>
                  <a:pt x="0" y="0"/>
                </a:moveTo>
                <a:lnTo>
                  <a:pt x="1104106" y="0"/>
                </a:lnTo>
                <a:cubicBezTo>
                  <a:pt x="1713887" y="0"/>
                  <a:pt x="2109787" y="381999"/>
                  <a:pt x="2122487" y="946150"/>
                </a:cubicBezTo>
                <a:cubicBezTo>
                  <a:pt x="2135187" y="1510301"/>
                  <a:pt x="1713887" y="1905000"/>
                  <a:pt x="1104106" y="1905000"/>
                </a:cubicBez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pic>
        <p:nvPicPr>
          <p:cNvPr id="1026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" y="547687"/>
            <a:ext cx="17526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F86C2534-EEFB-47D3-AB48-F73D43367EA7}"/>
              </a:ext>
            </a:extLst>
          </p:cNvPr>
          <p:cNvSpPr/>
          <p:nvPr userDrawn="1"/>
        </p:nvSpPr>
        <p:spPr>
          <a:xfrm rot="16200000">
            <a:off x="7253108" y="659314"/>
            <a:ext cx="903062" cy="8968372"/>
          </a:xfrm>
          <a:prstGeom prst="flowChartOnlineStorage">
            <a:avLst/>
          </a:prstGeom>
          <a:gradFill flip="none" rotWithShape="1">
            <a:gsLst>
              <a:gs pos="0">
                <a:schemeClr val="accent4">
                  <a:alpha val="36000"/>
                  <a:lumMod val="16000"/>
                  <a:lumOff val="84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74B7FF">
                <a:alpha val="9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5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  <p:pic>
        <p:nvPicPr>
          <p:cNvPr id="6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2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 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6292603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61571" y="5880848"/>
            <a:ext cx="2265687" cy="9771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7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40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88825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id-ID"/>
          </a:p>
        </p:txBody>
      </p:sp>
      <p:pic>
        <p:nvPicPr>
          <p:cNvPr id="4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15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32934" y="749419"/>
            <a:ext cx="11087953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10930585" y="253779"/>
            <a:ext cx="524735" cy="337973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77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88825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id-ID"/>
          </a:p>
        </p:txBody>
      </p:sp>
      <p:pic>
        <p:nvPicPr>
          <p:cNvPr id="4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03" y="174298"/>
            <a:ext cx="9383710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050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79" y="76200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5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60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03" y="174298"/>
            <a:ext cx="9917110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49349"/>
            <a:ext cx="5383398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349349"/>
            <a:ext cx="5383398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34433"/>
            <a:ext cx="5385515" cy="639763"/>
          </a:xfrm>
        </p:spPr>
        <p:txBody>
          <a:bodyPr anchor="b"/>
          <a:lstStyle>
            <a:lvl1pPr marL="0" indent="0">
              <a:buNone/>
              <a:defRPr sz="2200" b="1">
                <a:latin typeface="Raleway"/>
                <a:cs typeface="Raleway"/>
              </a:defRPr>
            </a:lvl1pPr>
            <a:lvl2pPr marL="544093" indent="0">
              <a:buNone/>
              <a:defRPr sz="2400" b="1"/>
            </a:lvl2pPr>
            <a:lvl3pPr marL="1088186" indent="0">
              <a:buNone/>
              <a:defRPr sz="2200" b="1"/>
            </a:lvl3pPr>
            <a:lvl4pPr marL="1632278" indent="0">
              <a:buNone/>
              <a:defRPr sz="1900" b="1"/>
            </a:lvl4pPr>
            <a:lvl5pPr marL="2176370" indent="0">
              <a:buNone/>
              <a:defRPr sz="1900" b="1"/>
            </a:lvl5pPr>
            <a:lvl6pPr marL="2720463" indent="0">
              <a:buNone/>
              <a:defRPr sz="1900" b="1"/>
            </a:lvl6pPr>
            <a:lvl7pPr marL="3264556" indent="0">
              <a:buNone/>
              <a:defRPr sz="1900" b="1"/>
            </a:lvl7pPr>
            <a:lvl8pPr marL="3808647" indent="0">
              <a:buNone/>
              <a:defRPr sz="1900" b="1"/>
            </a:lvl8pPr>
            <a:lvl9pPr marL="4352741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74192"/>
            <a:ext cx="5385515" cy="3951288"/>
          </a:xfrm>
        </p:spPr>
        <p:txBody>
          <a:bodyPr>
            <a:normAutofit/>
          </a:bodyPr>
          <a:lstStyle>
            <a:lvl1pPr>
              <a:defRPr sz="2200">
                <a:latin typeface="Raleway"/>
                <a:cs typeface="Raleway"/>
              </a:defRPr>
            </a:lvl1pPr>
            <a:lvl2pPr>
              <a:defRPr sz="1900">
                <a:latin typeface="Raleway"/>
                <a:cs typeface="Raleway"/>
              </a:defRPr>
            </a:lvl2pPr>
            <a:lvl3pPr>
              <a:defRPr sz="1700">
                <a:latin typeface="Raleway"/>
                <a:cs typeface="Raleway"/>
              </a:defRPr>
            </a:lvl3pPr>
            <a:lvl4pPr>
              <a:defRPr sz="1400">
                <a:latin typeface="Raleway"/>
                <a:cs typeface="Raleway"/>
              </a:defRPr>
            </a:lvl4pPr>
            <a:lvl5pPr>
              <a:defRPr sz="1400">
                <a:latin typeface="Raleway"/>
                <a:cs typeface="Raleway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334433"/>
            <a:ext cx="5387630" cy="639763"/>
          </a:xfrm>
        </p:spPr>
        <p:txBody>
          <a:bodyPr anchor="b"/>
          <a:lstStyle>
            <a:lvl1pPr marL="0" indent="0">
              <a:buNone/>
              <a:defRPr sz="2200" b="1">
                <a:latin typeface="Raleway"/>
                <a:cs typeface="Raleway"/>
              </a:defRPr>
            </a:lvl1pPr>
            <a:lvl2pPr marL="544093" indent="0">
              <a:buNone/>
              <a:defRPr sz="2400" b="1"/>
            </a:lvl2pPr>
            <a:lvl3pPr marL="1088186" indent="0">
              <a:buNone/>
              <a:defRPr sz="2200" b="1"/>
            </a:lvl3pPr>
            <a:lvl4pPr marL="1632278" indent="0">
              <a:buNone/>
              <a:defRPr sz="1900" b="1"/>
            </a:lvl4pPr>
            <a:lvl5pPr marL="2176370" indent="0">
              <a:buNone/>
              <a:defRPr sz="1900" b="1"/>
            </a:lvl5pPr>
            <a:lvl6pPr marL="2720463" indent="0">
              <a:buNone/>
              <a:defRPr sz="1900" b="1"/>
            </a:lvl6pPr>
            <a:lvl7pPr marL="3264556" indent="0">
              <a:buNone/>
              <a:defRPr sz="1900" b="1"/>
            </a:lvl7pPr>
            <a:lvl8pPr marL="3808647" indent="0">
              <a:buNone/>
              <a:defRPr sz="1900" b="1"/>
            </a:lvl8pPr>
            <a:lvl9pPr marL="4352741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1974192"/>
            <a:ext cx="5387630" cy="3951288"/>
          </a:xfrm>
        </p:spPr>
        <p:txBody>
          <a:bodyPr>
            <a:normAutofit/>
          </a:bodyPr>
          <a:lstStyle>
            <a:lvl1pPr>
              <a:defRPr sz="2200">
                <a:latin typeface="Raleway"/>
                <a:cs typeface="Raleway"/>
              </a:defRPr>
            </a:lvl1pPr>
            <a:lvl2pPr>
              <a:defRPr sz="1900">
                <a:latin typeface="Raleway"/>
                <a:cs typeface="Raleway"/>
              </a:defRPr>
            </a:lvl2pPr>
            <a:lvl3pPr>
              <a:defRPr sz="1700">
                <a:latin typeface="Raleway"/>
                <a:cs typeface="Raleway"/>
              </a:defRPr>
            </a:lvl3pPr>
            <a:lvl4pPr>
              <a:defRPr sz="1400">
                <a:latin typeface="Raleway"/>
                <a:cs typeface="Raleway"/>
              </a:defRPr>
            </a:lvl4pPr>
            <a:lvl5pPr>
              <a:defRPr sz="1400">
                <a:latin typeface="Raleway"/>
                <a:cs typeface="Raleway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>
            <a:lvl1pPr>
              <a:defRPr sz="1300">
                <a:latin typeface="Raleway"/>
                <a:cs typeface="Raleway"/>
              </a:defRPr>
            </a:lvl1pPr>
          </a:lstStyle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>
                <a:latin typeface="Raleway"/>
                <a:cs typeface="Raleway"/>
              </a:defRPr>
            </a:lvl1pPr>
          </a:lstStyle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11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79" y="76200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26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526476" y="6063226"/>
            <a:ext cx="1256018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21429"/>
            <a:ext cx="12188825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17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526476" y="6063226"/>
            <a:ext cx="1256018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19672" y="1478495"/>
            <a:ext cx="5936762" cy="3905249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1320800"/>
            <a:ext cx="12188825" cy="5537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202" name="Picture 20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203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73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3396"/>
            <a:ext cx="12188825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93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2" y="174298"/>
            <a:ext cx="11023985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86977"/>
            <a:ext cx="10969943" cy="4525963"/>
          </a:xfrm>
          <a:prstGeom prst="rect">
            <a:avLst/>
          </a:prstGeom>
        </p:spPr>
        <p:txBody>
          <a:bodyPr vert="horz" lIns="108821" tIns="54411" rIns="108821" bIns="54411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6753" y="6298428"/>
            <a:ext cx="2844059" cy="365125"/>
          </a:xfrm>
          <a:prstGeom prst="rect">
            <a:avLst/>
          </a:prstGeom>
        </p:spPr>
        <p:txBody>
          <a:bodyPr vert="horz" lIns="108821" tIns="54411" rIns="108821" bIns="5441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32934" y="749419"/>
            <a:ext cx="11087953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6449988"/>
            <a:ext cx="1371600" cy="331812"/>
          </a:xfrm>
          <a:prstGeom prst="rect">
            <a:avLst/>
          </a:prstGeom>
        </p:spPr>
      </p:pic>
      <p:pic>
        <p:nvPicPr>
          <p:cNvPr id="7" name="Picture 6" descr="1-05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067" y="6553200"/>
            <a:ext cx="1205345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63024"/>
            <a:ext cx="1141413" cy="8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2" r:id="rId10"/>
    <p:sldLayoutId id="2147483823" r:id="rId11"/>
    <p:sldLayoutId id="2147483825" r:id="rId12"/>
    <p:sldLayoutId id="2147483831" r:id="rId13"/>
    <p:sldLayoutId id="2147483841" r:id="rId14"/>
  </p:sldLayoutIdLst>
  <p:hf hdr="0" ftr="0" dt="0"/>
  <p:txStyles>
    <p:titleStyle>
      <a:lvl1pPr algn="l" defTabSz="544093" rtl="0" eaLnBrk="1" latinLnBrk="0" hangingPunct="1">
        <a:spcBef>
          <a:spcPct val="0"/>
        </a:spcBef>
        <a:buNone/>
        <a:defRPr sz="1700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08070" indent="-408070" algn="l" defTabSz="544093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Raleway"/>
          <a:ea typeface="+mn-ea"/>
          <a:cs typeface="Raleway"/>
        </a:defRPr>
      </a:lvl1pPr>
      <a:lvl2pPr marL="884150" indent="-340058" algn="l" defTabSz="544093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aleway"/>
          <a:ea typeface="+mn-ea"/>
          <a:cs typeface="Raleway"/>
        </a:defRPr>
      </a:lvl2pPr>
      <a:lvl3pPr marL="1360232" indent="-272046" algn="l" defTabSz="54409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Raleway"/>
          <a:ea typeface="+mn-ea"/>
          <a:cs typeface="Raleway"/>
        </a:defRPr>
      </a:lvl3pPr>
      <a:lvl4pPr marL="1904324" indent="-272046" algn="l" defTabSz="544093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Raleway"/>
          <a:ea typeface="+mn-ea"/>
          <a:cs typeface="Raleway"/>
        </a:defRPr>
      </a:lvl4pPr>
      <a:lvl5pPr marL="2448416" indent="-272046" algn="l" defTabSz="544093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Raleway"/>
          <a:ea typeface="+mn-ea"/>
          <a:cs typeface="Raleway"/>
        </a:defRPr>
      </a:lvl5pPr>
      <a:lvl6pPr marL="2992509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602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95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86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93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6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8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370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3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556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7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741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ECD519B-D971-49EA-9A8B-70E5278BD2EB}"/>
              </a:ext>
            </a:extLst>
          </p:cNvPr>
          <p:cNvSpPr txBox="1">
            <a:spLocks/>
          </p:cNvSpPr>
          <p:nvPr/>
        </p:nvSpPr>
        <p:spPr>
          <a:xfrm>
            <a:off x="3122612" y="4800600"/>
            <a:ext cx="9066213" cy="838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44093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Raleway"/>
                <a:ea typeface="+mj-ea"/>
                <a:cs typeface="Raleway"/>
              </a:defRPr>
            </a:lvl1pPr>
          </a:lstStyle>
          <a:p>
            <a:pPr algn="ctr"/>
            <a:r>
              <a:rPr lang="en-IN" sz="2800" dirty="0">
                <a:solidFill>
                  <a:schemeClr val="tx2"/>
                </a:solidFill>
                <a:latin typeface="+mn-lt"/>
              </a:rPr>
              <a:t>Pre-Processor directives and Conditional compilation directives and Macros</a:t>
            </a:r>
          </a:p>
        </p:txBody>
      </p:sp>
    </p:spTree>
    <p:extLst>
      <p:ext uri="{BB962C8B-B14F-4D97-AF65-F5344CB8AC3E}">
        <p14:creationId xmlns:p14="http://schemas.microsoft.com/office/powerpoint/2010/main" val="7763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A327-BBB1-4CDD-978C-FBBAB359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#line directive 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D546-CC21-44DD-9C91-DDCCA098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The </a:t>
            </a:r>
            <a:r>
              <a:rPr lang="en-US" sz="2400" b="0" i="0" dirty="0">
                <a:solidFill>
                  <a:srgbClr val="DC143C"/>
                </a:solidFill>
                <a:effectLst/>
                <a:latin typeface="+mn-lt"/>
              </a:rPr>
              <a:t>#line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</a:rPr>
              <a:t> is a preprocessor directive in C programming language; it is used to reset the line number in the code. We can reset line number from any line in the code.</a:t>
            </a:r>
            <a:endParaRPr lang="en-US" sz="2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8E174-F7AF-4675-951A-D1EB364C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2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2049-0C5F-4214-BFFD-3E4E33BB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#line directive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7FE3-2A56-47EA-9A38-57F97412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latin typeface="+mn-lt"/>
              </a:rPr>
              <a:t>#include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					    /*line 1*/</a:t>
            </a:r>
          </a:p>
          <a:p>
            <a:r>
              <a:rPr lang="en-US" dirty="0">
                <a:latin typeface="+mn-lt"/>
              </a:rPr>
              <a:t>                                         			                             /*line 2*/</a:t>
            </a:r>
          </a:p>
          <a:p>
            <a:r>
              <a:rPr lang="en-US" dirty="0">
                <a:latin typeface="+mn-lt"/>
              </a:rPr>
              <a:t>int main(){	                   				   /*line 3*/</a:t>
            </a:r>
          </a:p>
          <a:p>
            <a:pPr marL="4352740" lvl="8" indent="0">
              <a:buNone/>
            </a:pPr>
            <a:r>
              <a:rPr lang="en-US" dirty="0">
                <a:latin typeface="+mn-lt"/>
              </a:rPr>
              <a:t>   /*line 4*/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("Hello world\n");</a:t>
            </a:r>
          </a:p>
          <a:p>
            <a:pPr marL="3264556" lvl="6" indent="0">
              <a:buNone/>
            </a:pPr>
            <a:r>
              <a:rPr lang="en-US" dirty="0"/>
              <a:t>                              </a:t>
            </a:r>
            <a:r>
              <a:rPr lang="en-US" dirty="0">
                <a:latin typeface="+mn-lt"/>
              </a:rPr>
              <a:t>/*line 5*/</a:t>
            </a:r>
          </a:p>
          <a:p>
            <a:r>
              <a:rPr lang="en-US" dirty="0">
                <a:latin typeface="+mn-lt"/>
              </a:rPr>
              <a:t>	//print current line					  /*line 6*/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("Line: %d\</a:t>
            </a:r>
            <a:r>
              <a:rPr lang="en-US" dirty="0" err="1">
                <a:latin typeface="+mn-lt"/>
              </a:rPr>
              <a:t>n",__LINE</a:t>
            </a:r>
            <a:r>
              <a:rPr lang="en-US" dirty="0">
                <a:latin typeface="+mn-lt"/>
              </a:rPr>
              <a:t>__);			 /*line 7*/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	//reset the line number by 36			/*line 8*/</a:t>
            </a:r>
          </a:p>
          <a:p>
            <a:r>
              <a:rPr lang="en-US" dirty="0">
                <a:solidFill>
                  <a:srgbClr val="C00000"/>
                </a:solidFill>
                <a:latin typeface="+mn-lt"/>
              </a:rPr>
              <a:t>	#line 36</a:t>
            </a:r>
            <a:r>
              <a:rPr lang="en-US" dirty="0">
                <a:latin typeface="+mn-lt"/>
              </a:rPr>
              <a:t>	/*</a:t>
            </a:r>
            <a:r>
              <a:rPr lang="en-US" dirty="0" err="1">
                <a:latin typeface="+mn-lt"/>
              </a:rPr>
              <a:t>reseting</a:t>
            </a:r>
            <a:r>
              <a:rPr lang="en-US" dirty="0">
                <a:latin typeface="+mn-lt"/>
              </a:rPr>
              <a:t>*/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//print current line			</a:t>
            </a:r>
          </a:p>
          <a:p>
            <a:pPr lvl="6"/>
            <a:r>
              <a:rPr lang="en-US" dirty="0">
                <a:latin typeface="+mn-lt"/>
              </a:rPr>
              <a:t>		/*line 36*/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("Line: %d\</a:t>
            </a:r>
            <a:r>
              <a:rPr lang="en-US" dirty="0" err="1">
                <a:latin typeface="+mn-lt"/>
              </a:rPr>
              <a:t>n",__LINE</a:t>
            </a:r>
            <a:r>
              <a:rPr lang="en-US" dirty="0">
                <a:latin typeface="+mn-lt"/>
              </a:rPr>
              <a:t>__);			/*line 37*/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("Bye bye!!!\n");				/*line 39*/</a:t>
            </a:r>
          </a:p>
          <a:p>
            <a:pPr marL="4352740" lvl="8" indent="0">
              <a:buNone/>
            </a:pPr>
            <a:r>
              <a:rPr lang="en-US" dirty="0">
                <a:latin typeface="+mn-lt"/>
              </a:rPr>
              <a:t>/*line 40*/</a:t>
            </a:r>
          </a:p>
          <a:p>
            <a:r>
              <a:rPr lang="en-US" dirty="0">
                <a:latin typeface="+mn-lt"/>
              </a:rPr>
              <a:t>	return 0;						/*line 41*/</a:t>
            </a:r>
          </a:p>
          <a:p>
            <a:r>
              <a:rPr lang="en-US" dirty="0">
                <a:latin typeface="+mn-lt"/>
              </a:rPr>
              <a:t>}								/*line 42*/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26668-E7F4-4D19-9A12-BECB27A2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69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6C7E-6FBA-4808-AE3D-C7313D36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3F901-5635-4E08-92BA-40496378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8531C-C254-4C2D-8AA5-58D6F6C85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3" t="24285" b="51901"/>
          <a:stretch/>
        </p:blipFill>
        <p:spPr>
          <a:xfrm>
            <a:off x="760412" y="1447800"/>
            <a:ext cx="4648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11C3-357D-48AF-A8F4-7E16F36D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__LINE__ Macro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D48A-F056-4CD8-90EA-AEA31D48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900" b="0" i="0" dirty="0">
                <a:solidFill>
                  <a:srgbClr val="000000"/>
                </a:solidFill>
                <a:effectLst/>
                <a:latin typeface="+mn-lt"/>
              </a:rPr>
              <a:t>The </a:t>
            </a:r>
            <a:r>
              <a:rPr lang="en-US" sz="2900" b="0" i="0" dirty="0">
                <a:solidFill>
                  <a:srgbClr val="DC143C"/>
                </a:solidFill>
                <a:effectLst/>
                <a:latin typeface="+mn-lt"/>
              </a:rPr>
              <a:t>__LINE__</a:t>
            </a:r>
            <a:r>
              <a:rPr lang="en-US" sz="2900" b="0" i="0" dirty="0">
                <a:solidFill>
                  <a:srgbClr val="000000"/>
                </a:solidFill>
                <a:effectLst/>
                <a:latin typeface="+mn-lt"/>
              </a:rPr>
              <a:t> is an inbuilt Macro in C programming language, it returns current line number of the code.</a:t>
            </a:r>
          </a:p>
          <a:p>
            <a:r>
              <a:rPr lang="en-US" sz="2900" dirty="0">
                <a:latin typeface="+mn-lt"/>
              </a:rPr>
              <a:t>#include &lt;</a:t>
            </a:r>
            <a:r>
              <a:rPr lang="en-US" sz="2900" dirty="0" err="1">
                <a:latin typeface="+mn-lt"/>
              </a:rPr>
              <a:t>stdio.h</a:t>
            </a:r>
            <a:r>
              <a:rPr lang="en-US" sz="2900" dirty="0">
                <a:latin typeface="+mn-lt"/>
              </a:rPr>
              <a:t>&gt;</a:t>
            </a:r>
          </a:p>
          <a:p>
            <a:endParaRPr lang="en-US" sz="2900" dirty="0">
              <a:latin typeface="+mn-lt"/>
            </a:endParaRPr>
          </a:p>
          <a:p>
            <a:r>
              <a:rPr lang="en-US" sz="2900" dirty="0">
                <a:latin typeface="+mn-lt"/>
              </a:rPr>
              <a:t>int main(){</a:t>
            </a:r>
          </a:p>
          <a:p>
            <a:r>
              <a:rPr lang="en-US" sz="2900" dirty="0">
                <a:latin typeface="+mn-lt"/>
              </a:rPr>
              <a:t>	</a:t>
            </a:r>
          </a:p>
          <a:p>
            <a:r>
              <a:rPr lang="en-US" sz="2900" dirty="0">
                <a:latin typeface="+mn-lt"/>
              </a:rPr>
              <a:t>	</a:t>
            </a:r>
            <a:r>
              <a:rPr lang="en-US" sz="2900" dirty="0" err="1">
                <a:latin typeface="+mn-lt"/>
              </a:rPr>
              <a:t>printf</a:t>
            </a:r>
            <a:r>
              <a:rPr lang="en-US" sz="2900" dirty="0">
                <a:latin typeface="+mn-lt"/>
              </a:rPr>
              <a:t>("Hello world\n");</a:t>
            </a:r>
          </a:p>
          <a:p>
            <a:r>
              <a:rPr lang="en-US" sz="2900" dirty="0">
                <a:latin typeface="+mn-lt"/>
              </a:rPr>
              <a:t>	</a:t>
            </a:r>
            <a:r>
              <a:rPr lang="en-US" sz="2900" dirty="0" err="1">
                <a:latin typeface="+mn-lt"/>
              </a:rPr>
              <a:t>printf</a:t>
            </a:r>
            <a:r>
              <a:rPr lang="en-US" sz="2900" dirty="0">
                <a:latin typeface="+mn-lt"/>
              </a:rPr>
              <a:t>("Line: %d\</a:t>
            </a:r>
            <a:r>
              <a:rPr lang="en-US" sz="2900" dirty="0" err="1">
                <a:latin typeface="+mn-lt"/>
              </a:rPr>
              <a:t>n",__LINE</a:t>
            </a:r>
            <a:r>
              <a:rPr lang="en-US" sz="2900" dirty="0">
                <a:latin typeface="+mn-lt"/>
              </a:rPr>
              <a:t>__);</a:t>
            </a:r>
          </a:p>
          <a:p>
            <a:r>
              <a:rPr lang="en-US" sz="2900" dirty="0">
                <a:latin typeface="+mn-lt"/>
              </a:rPr>
              <a:t>	</a:t>
            </a:r>
            <a:r>
              <a:rPr lang="en-US" sz="2900" dirty="0" err="1">
                <a:latin typeface="+mn-lt"/>
              </a:rPr>
              <a:t>printf</a:t>
            </a:r>
            <a:r>
              <a:rPr lang="en-US" sz="2900" dirty="0">
                <a:latin typeface="+mn-lt"/>
              </a:rPr>
              <a:t>("How are you?\n");</a:t>
            </a:r>
          </a:p>
          <a:p>
            <a:r>
              <a:rPr lang="en-US" sz="2900" dirty="0">
                <a:latin typeface="+mn-lt"/>
              </a:rPr>
              <a:t>	</a:t>
            </a:r>
            <a:r>
              <a:rPr lang="en-US" sz="2900" dirty="0" err="1">
                <a:latin typeface="+mn-lt"/>
              </a:rPr>
              <a:t>printf</a:t>
            </a:r>
            <a:r>
              <a:rPr lang="en-US" sz="2900" dirty="0">
                <a:latin typeface="+mn-lt"/>
              </a:rPr>
              <a:t>("Line: %d\</a:t>
            </a:r>
            <a:r>
              <a:rPr lang="en-US" sz="2900" dirty="0" err="1">
                <a:latin typeface="+mn-lt"/>
              </a:rPr>
              <a:t>n",__LINE</a:t>
            </a:r>
            <a:r>
              <a:rPr lang="en-US" sz="2900" dirty="0">
                <a:latin typeface="+mn-lt"/>
              </a:rPr>
              <a:t>__);</a:t>
            </a:r>
          </a:p>
          <a:p>
            <a:r>
              <a:rPr lang="en-US" sz="2900" dirty="0">
                <a:latin typeface="+mn-lt"/>
              </a:rPr>
              <a:t>	</a:t>
            </a:r>
            <a:r>
              <a:rPr lang="en-US" sz="2900" dirty="0" err="1">
                <a:latin typeface="+mn-lt"/>
              </a:rPr>
              <a:t>printf</a:t>
            </a:r>
            <a:r>
              <a:rPr lang="en-US" sz="2900" dirty="0">
                <a:latin typeface="+mn-lt"/>
              </a:rPr>
              <a:t>("Bye bye!!!\n");</a:t>
            </a:r>
          </a:p>
          <a:p>
            <a:r>
              <a:rPr lang="en-US" sz="2900" dirty="0">
                <a:latin typeface="+mn-lt"/>
              </a:rPr>
              <a:t>	</a:t>
            </a:r>
          </a:p>
          <a:p>
            <a:r>
              <a:rPr lang="en-US" sz="2900" dirty="0">
                <a:latin typeface="+mn-lt"/>
              </a:rPr>
              <a:t>	return 0;</a:t>
            </a:r>
          </a:p>
          <a:p>
            <a:r>
              <a:rPr lang="en-US" sz="29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7AF43-75F1-4091-A75C-F8E33189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87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D5D2-8C90-4766-88C0-23CB163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9C067C-977E-4236-8E52-36CE4A284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3" b="54893"/>
          <a:stretch/>
        </p:blipFill>
        <p:spPr>
          <a:xfrm>
            <a:off x="912811" y="1524000"/>
            <a:ext cx="7065669" cy="1981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43D0A-4085-4FA5-82BA-DF162DC7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3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D0F0-62FD-4CDD-8113-21DFF0D2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u="none" strike="noStrike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u="none" strike="noStrike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Macro: __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func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__</a:t>
            </a:r>
            <a:br>
              <a:rPr lang="en-US" b="0" i="0" u="none" strike="noStrike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9F99-E300-4F35-BD64-1AF64B72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838201"/>
            <a:ext cx="10969943" cy="5486400"/>
          </a:xfrm>
        </p:spPr>
        <p:txBody>
          <a:bodyPr>
            <a:normAutofit fontScale="40000" lnSpcReduction="20000"/>
          </a:bodyPr>
          <a:lstStyle/>
          <a:p>
            <a:r>
              <a:rPr lang="en-US" sz="4500" b="0" i="0" dirty="0">
                <a:solidFill>
                  <a:srgbClr val="DC143C"/>
                </a:solidFill>
                <a:effectLst/>
                <a:latin typeface="+mn-lt"/>
              </a:rPr>
              <a:t>__</a:t>
            </a:r>
            <a:r>
              <a:rPr lang="en-US" sz="4500" b="0" i="0" dirty="0" err="1">
                <a:solidFill>
                  <a:srgbClr val="DC143C"/>
                </a:solidFill>
                <a:effectLst/>
                <a:latin typeface="+mn-lt"/>
              </a:rPr>
              <a:t>func</a:t>
            </a:r>
            <a:r>
              <a:rPr lang="en-US" sz="4500" b="0" i="0" dirty="0">
                <a:solidFill>
                  <a:srgbClr val="DC143C"/>
                </a:solidFill>
                <a:effectLst/>
                <a:latin typeface="+mn-lt"/>
              </a:rPr>
              <a:t>__</a:t>
            </a:r>
            <a:r>
              <a:rPr lang="en-US" sz="4500" b="0" i="0" dirty="0">
                <a:solidFill>
                  <a:srgbClr val="000000"/>
                </a:solidFill>
                <a:effectLst/>
                <a:latin typeface="+mn-lt"/>
              </a:rPr>
              <a:t> is the predefine macro, and it is used to get the name of the current function. This macro is added in C99.</a:t>
            </a:r>
          </a:p>
          <a:p>
            <a:endParaRPr lang="en-US" sz="3000" dirty="0">
              <a:solidFill>
                <a:srgbClr val="000000"/>
              </a:solidFill>
              <a:latin typeface="+mn-lt"/>
            </a:endParaRPr>
          </a:p>
          <a:p>
            <a:endParaRPr lang="en-US" sz="3000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3000" dirty="0">
                <a:latin typeface="+mn-lt"/>
              </a:rPr>
              <a:t>#include &lt;</a:t>
            </a:r>
            <a:r>
              <a:rPr lang="en-US" sz="3000" dirty="0" err="1">
                <a:latin typeface="+mn-lt"/>
              </a:rPr>
              <a:t>stdio.h</a:t>
            </a:r>
            <a:r>
              <a:rPr lang="en-US" sz="3000" dirty="0">
                <a:latin typeface="+mn-lt"/>
              </a:rPr>
              <a:t>&gt;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//fun1</a:t>
            </a:r>
          </a:p>
          <a:p>
            <a:r>
              <a:rPr lang="en-US" sz="3000" dirty="0">
                <a:latin typeface="+mn-lt"/>
              </a:rPr>
              <a:t>void fun1(void){</a:t>
            </a:r>
          </a:p>
          <a:p>
            <a:r>
              <a:rPr lang="en-US" sz="3000" dirty="0">
                <a:latin typeface="+mn-lt"/>
              </a:rPr>
              <a:t>	</a:t>
            </a:r>
            <a:r>
              <a:rPr lang="en-US" sz="3000" dirty="0" err="1">
                <a:latin typeface="+mn-lt"/>
              </a:rPr>
              <a:t>printf</a:t>
            </a:r>
            <a:r>
              <a:rPr lang="en-US" sz="3000" dirty="0">
                <a:latin typeface="+mn-lt"/>
              </a:rPr>
              <a:t>("Called function is: %s\n",__</a:t>
            </a:r>
            <a:r>
              <a:rPr lang="en-US" sz="3000" dirty="0" err="1">
                <a:latin typeface="+mn-lt"/>
              </a:rPr>
              <a:t>func</a:t>
            </a:r>
            <a:r>
              <a:rPr lang="en-US" sz="3000" dirty="0">
                <a:latin typeface="+mn-lt"/>
              </a:rPr>
              <a:t>__);</a:t>
            </a:r>
          </a:p>
          <a:p>
            <a:r>
              <a:rPr lang="en-US" sz="3000" dirty="0">
                <a:latin typeface="+mn-lt"/>
              </a:rPr>
              <a:t>}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//fun2</a:t>
            </a:r>
          </a:p>
          <a:p>
            <a:r>
              <a:rPr lang="en-US" sz="3000" dirty="0">
                <a:latin typeface="+mn-lt"/>
              </a:rPr>
              <a:t>void fun2(void){</a:t>
            </a:r>
          </a:p>
          <a:p>
            <a:r>
              <a:rPr lang="en-US" sz="3000" dirty="0">
                <a:latin typeface="+mn-lt"/>
              </a:rPr>
              <a:t>	</a:t>
            </a:r>
            <a:r>
              <a:rPr lang="en-US" sz="3000" dirty="0" err="1">
                <a:latin typeface="+mn-lt"/>
              </a:rPr>
              <a:t>printf</a:t>
            </a:r>
            <a:r>
              <a:rPr lang="en-US" sz="3000" dirty="0">
                <a:latin typeface="+mn-lt"/>
              </a:rPr>
              <a:t>("Called function is: %s\n",__</a:t>
            </a:r>
            <a:r>
              <a:rPr lang="en-US" sz="3000" dirty="0" err="1">
                <a:latin typeface="+mn-lt"/>
              </a:rPr>
              <a:t>func</a:t>
            </a:r>
            <a:r>
              <a:rPr lang="en-US" sz="3000" dirty="0">
                <a:latin typeface="+mn-lt"/>
              </a:rPr>
              <a:t>__);</a:t>
            </a:r>
          </a:p>
          <a:p>
            <a:r>
              <a:rPr lang="en-US" sz="3000" dirty="0">
                <a:latin typeface="+mn-lt"/>
              </a:rPr>
              <a:t>}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//Main code</a:t>
            </a:r>
          </a:p>
          <a:p>
            <a:r>
              <a:rPr lang="en-US" sz="3000" dirty="0">
                <a:latin typeface="+mn-lt"/>
              </a:rPr>
              <a:t>int main(){</a:t>
            </a:r>
          </a:p>
          <a:p>
            <a:r>
              <a:rPr lang="en-US" sz="3000" dirty="0">
                <a:latin typeface="+mn-lt"/>
              </a:rPr>
              <a:t>	</a:t>
            </a:r>
          </a:p>
          <a:p>
            <a:r>
              <a:rPr lang="en-US" sz="3000" dirty="0">
                <a:latin typeface="+mn-lt"/>
              </a:rPr>
              <a:t>	</a:t>
            </a:r>
            <a:r>
              <a:rPr lang="en-US" sz="3000" dirty="0" err="1">
                <a:latin typeface="+mn-lt"/>
              </a:rPr>
              <a:t>printf</a:t>
            </a:r>
            <a:r>
              <a:rPr lang="en-US" sz="3000" dirty="0">
                <a:latin typeface="+mn-lt"/>
              </a:rPr>
              <a:t>("Called function is: %s\n",__</a:t>
            </a:r>
            <a:r>
              <a:rPr lang="en-US" sz="3000" dirty="0" err="1">
                <a:latin typeface="+mn-lt"/>
              </a:rPr>
              <a:t>func</a:t>
            </a:r>
            <a:r>
              <a:rPr lang="en-US" sz="3000" dirty="0">
                <a:latin typeface="+mn-lt"/>
              </a:rPr>
              <a:t>__);</a:t>
            </a:r>
          </a:p>
          <a:p>
            <a:r>
              <a:rPr lang="en-US" sz="3000" dirty="0">
                <a:latin typeface="+mn-lt"/>
              </a:rPr>
              <a:t>	//function callings</a:t>
            </a:r>
          </a:p>
          <a:p>
            <a:r>
              <a:rPr lang="en-US" sz="3000" dirty="0">
                <a:latin typeface="+mn-lt"/>
              </a:rPr>
              <a:t>	</a:t>
            </a:r>
            <a:r>
              <a:rPr lang="en-US" sz="3000" dirty="0" err="1">
                <a:latin typeface="+mn-lt"/>
              </a:rPr>
              <a:t>printf</a:t>
            </a:r>
            <a:r>
              <a:rPr lang="en-US" sz="3000" dirty="0">
                <a:latin typeface="+mn-lt"/>
              </a:rPr>
              <a:t>("</a:t>
            </a:r>
            <a:r>
              <a:rPr lang="en-US" sz="3000" dirty="0" err="1">
                <a:latin typeface="+mn-lt"/>
              </a:rPr>
              <a:t>Now,calling</a:t>
            </a:r>
            <a:r>
              <a:rPr lang="en-US" sz="3000" dirty="0">
                <a:latin typeface="+mn-lt"/>
              </a:rPr>
              <a:t> the functions...\n");</a:t>
            </a:r>
          </a:p>
          <a:p>
            <a:r>
              <a:rPr lang="en-US" sz="3000" dirty="0">
                <a:latin typeface="+mn-lt"/>
              </a:rPr>
              <a:t>	fun1();</a:t>
            </a:r>
          </a:p>
          <a:p>
            <a:r>
              <a:rPr lang="en-US" sz="3000" dirty="0">
                <a:latin typeface="+mn-lt"/>
              </a:rPr>
              <a:t>	fun2();</a:t>
            </a:r>
          </a:p>
          <a:p>
            <a:r>
              <a:rPr lang="en-US" sz="3000" dirty="0">
                <a:latin typeface="+mn-lt"/>
              </a:rPr>
              <a:t>	</a:t>
            </a:r>
          </a:p>
          <a:p>
            <a:r>
              <a:rPr lang="en-US" sz="3000" dirty="0">
                <a:latin typeface="+mn-lt"/>
              </a:rPr>
              <a:t>	return 0;	</a:t>
            </a:r>
          </a:p>
          <a:p>
            <a:r>
              <a:rPr lang="en-US" sz="30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412D3-402B-47F0-9EE7-7AA41E73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3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13E6-13E1-427C-9498-DDA4A333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72A78-2A10-4725-A3B5-2971E2DB9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3" b="53210"/>
          <a:stretch/>
        </p:blipFill>
        <p:spPr>
          <a:xfrm>
            <a:off x="836612" y="1447800"/>
            <a:ext cx="6020452" cy="1828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C7FE9-02CB-405C-8F10-6516652C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2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CCA0-6961-4671-8111-AB6996F9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Macros for YES and NO constants using #define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A47B8-4953-4BAC-A9A7-3BA9DFC5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3" y="914400"/>
            <a:ext cx="10969943" cy="5181599"/>
          </a:xfrm>
        </p:spPr>
        <p:txBody>
          <a:bodyPr>
            <a:normAutofit fontScale="25000" lnSpcReduction="20000"/>
          </a:bodyPr>
          <a:lstStyle/>
          <a:p>
            <a:r>
              <a:rPr lang="en-US" sz="4000" dirty="0">
                <a:latin typeface="+mn-lt"/>
              </a:rPr>
              <a:t>#include &lt;</a:t>
            </a:r>
            <a:r>
              <a:rPr lang="en-US" sz="4000" dirty="0" err="1">
                <a:latin typeface="+mn-lt"/>
              </a:rPr>
              <a:t>stdio.h</a:t>
            </a:r>
            <a:r>
              <a:rPr lang="en-US" sz="4000" dirty="0">
                <a:latin typeface="+mn-lt"/>
              </a:rPr>
              <a:t>&gt;</a:t>
            </a:r>
          </a:p>
          <a:p>
            <a:endParaRPr lang="en-US" sz="4000" dirty="0">
              <a:latin typeface="+mn-lt"/>
            </a:endParaRPr>
          </a:p>
          <a:p>
            <a:r>
              <a:rPr lang="en-US" sz="4000" dirty="0">
                <a:latin typeface="+mn-lt"/>
              </a:rPr>
              <a:t>#define	YES	1</a:t>
            </a:r>
          </a:p>
          <a:p>
            <a:r>
              <a:rPr lang="en-US" sz="4000" dirty="0">
                <a:latin typeface="+mn-lt"/>
              </a:rPr>
              <a:t>#define NO	0</a:t>
            </a:r>
          </a:p>
          <a:p>
            <a:endParaRPr lang="en-US" sz="4000" dirty="0">
              <a:latin typeface="+mn-lt"/>
            </a:endParaRPr>
          </a:p>
          <a:p>
            <a:r>
              <a:rPr lang="en-US" sz="4000" dirty="0">
                <a:latin typeface="+mn-lt"/>
              </a:rPr>
              <a:t>//function to check and return YES or NO</a:t>
            </a:r>
          </a:p>
          <a:p>
            <a:r>
              <a:rPr lang="en-US" sz="4000" dirty="0">
                <a:latin typeface="+mn-lt"/>
              </a:rPr>
              <a:t>//for EVEN or ODD</a:t>
            </a:r>
          </a:p>
          <a:p>
            <a:r>
              <a:rPr lang="en-US" sz="4000" dirty="0">
                <a:latin typeface="+mn-lt"/>
              </a:rPr>
              <a:t>int </a:t>
            </a:r>
            <a:r>
              <a:rPr lang="en-US" sz="4000" dirty="0" err="1">
                <a:latin typeface="+mn-lt"/>
              </a:rPr>
              <a:t>checkEvenODD</a:t>
            </a:r>
            <a:r>
              <a:rPr lang="en-US" sz="4000" dirty="0">
                <a:latin typeface="+mn-lt"/>
              </a:rPr>
              <a:t>(int num)</a:t>
            </a:r>
          </a:p>
          <a:p>
            <a:r>
              <a:rPr lang="en-US" sz="4000" dirty="0">
                <a:latin typeface="+mn-lt"/>
              </a:rPr>
              <a:t>{</a:t>
            </a:r>
          </a:p>
          <a:p>
            <a:r>
              <a:rPr lang="en-US" sz="4000" dirty="0">
                <a:latin typeface="+mn-lt"/>
              </a:rPr>
              <a:t>	if( num%2 == 0 )</a:t>
            </a:r>
          </a:p>
          <a:p>
            <a:r>
              <a:rPr lang="en-US" sz="4000" dirty="0">
                <a:latin typeface="+mn-lt"/>
              </a:rPr>
              <a:t>		return YES;</a:t>
            </a:r>
          </a:p>
          <a:p>
            <a:r>
              <a:rPr lang="en-US" sz="4000" dirty="0">
                <a:latin typeface="+mn-lt"/>
              </a:rPr>
              <a:t>	else</a:t>
            </a:r>
          </a:p>
          <a:p>
            <a:r>
              <a:rPr lang="en-US" sz="4000" dirty="0">
                <a:latin typeface="+mn-lt"/>
              </a:rPr>
              <a:t>		return NO;</a:t>
            </a:r>
          </a:p>
          <a:p>
            <a:r>
              <a:rPr lang="en-US" sz="4000" dirty="0">
                <a:latin typeface="+mn-lt"/>
              </a:rPr>
              <a:t>}</a:t>
            </a:r>
          </a:p>
          <a:p>
            <a:endParaRPr lang="en-US" sz="4000" dirty="0">
              <a:latin typeface="+mn-lt"/>
            </a:endParaRPr>
          </a:p>
          <a:p>
            <a:r>
              <a:rPr lang="en-US" sz="4000" dirty="0">
                <a:latin typeface="+mn-lt"/>
              </a:rPr>
              <a:t>//Main code</a:t>
            </a:r>
          </a:p>
          <a:p>
            <a:r>
              <a:rPr lang="en-US" sz="4000" dirty="0">
                <a:latin typeface="+mn-lt"/>
              </a:rPr>
              <a:t>int main(){</a:t>
            </a:r>
          </a:p>
          <a:p>
            <a:r>
              <a:rPr lang="en-US" sz="4000" dirty="0">
                <a:latin typeface="+mn-lt"/>
              </a:rPr>
              <a:t>	</a:t>
            </a:r>
          </a:p>
          <a:p>
            <a:r>
              <a:rPr lang="en-US" sz="4000" dirty="0">
                <a:latin typeface="+mn-lt"/>
              </a:rPr>
              <a:t>	int n;</a:t>
            </a:r>
          </a:p>
          <a:p>
            <a:r>
              <a:rPr lang="en-US" sz="4000" dirty="0">
                <a:latin typeface="+mn-lt"/>
              </a:rPr>
              <a:t>	</a:t>
            </a:r>
          </a:p>
          <a:p>
            <a:r>
              <a:rPr lang="en-US" sz="4000" dirty="0">
                <a:latin typeface="+mn-lt"/>
              </a:rPr>
              <a:t>	n = 10;</a:t>
            </a:r>
          </a:p>
          <a:p>
            <a:r>
              <a:rPr lang="en-US" sz="4000" dirty="0">
                <a:latin typeface="+mn-lt"/>
              </a:rPr>
              <a:t>	if( </a:t>
            </a:r>
            <a:r>
              <a:rPr lang="en-US" sz="4000" dirty="0" err="1">
                <a:latin typeface="+mn-lt"/>
              </a:rPr>
              <a:t>checkEvenODD</a:t>
            </a:r>
            <a:r>
              <a:rPr lang="en-US" sz="4000" dirty="0">
                <a:latin typeface="+mn-lt"/>
              </a:rPr>
              <a:t>(n) == YES )</a:t>
            </a:r>
          </a:p>
          <a:p>
            <a:r>
              <a:rPr lang="en-US" sz="4000" dirty="0">
                <a:latin typeface="+mn-lt"/>
              </a:rPr>
              <a:t>		</a:t>
            </a:r>
            <a:r>
              <a:rPr lang="en-US" sz="4000" dirty="0" err="1">
                <a:latin typeface="+mn-lt"/>
              </a:rPr>
              <a:t>printf</a:t>
            </a:r>
            <a:r>
              <a:rPr lang="en-US" sz="4000" dirty="0">
                <a:latin typeface="+mn-lt"/>
              </a:rPr>
              <a:t>("%d is an EVEN number\</a:t>
            </a:r>
            <a:r>
              <a:rPr lang="en-US" sz="4000" dirty="0" err="1">
                <a:latin typeface="+mn-lt"/>
              </a:rPr>
              <a:t>n",n</a:t>
            </a:r>
            <a:r>
              <a:rPr lang="en-US" sz="4000" dirty="0">
                <a:latin typeface="+mn-lt"/>
              </a:rPr>
              <a:t>);</a:t>
            </a:r>
          </a:p>
          <a:p>
            <a:r>
              <a:rPr lang="en-US" sz="4000" dirty="0">
                <a:latin typeface="+mn-lt"/>
              </a:rPr>
              <a:t>	else</a:t>
            </a:r>
          </a:p>
          <a:p>
            <a:r>
              <a:rPr lang="en-US" sz="4000" dirty="0">
                <a:latin typeface="+mn-lt"/>
              </a:rPr>
              <a:t>		</a:t>
            </a:r>
            <a:r>
              <a:rPr lang="en-US" sz="4000" dirty="0" err="1">
                <a:latin typeface="+mn-lt"/>
              </a:rPr>
              <a:t>printf</a:t>
            </a:r>
            <a:r>
              <a:rPr lang="en-US" sz="4000" dirty="0">
                <a:latin typeface="+mn-lt"/>
              </a:rPr>
              <a:t>("%d is an ODD number\</a:t>
            </a:r>
            <a:r>
              <a:rPr lang="en-US" sz="4000" dirty="0" err="1">
                <a:latin typeface="+mn-lt"/>
              </a:rPr>
              <a:t>n",n</a:t>
            </a:r>
            <a:r>
              <a:rPr lang="en-US" sz="4000" dirty="0">
                <a:latin typeface="+mn-lt"/>
              </a:rPr>
              <a:t>);</a:t>
            </a:r>
          </a:p>
          <a:p>
            <a:endParaRPr lang="en-US" sz="4000" dirty="0">
              <a:latin typeface="+mn-lt"/>
            </a:endParaRPr>
          </a:p>
          <a:p>
            <a:r>
              <a:rPr lang="en-US" sz="4000" dirty="0">
                <a:latin typeface="+mn-lt"/>
              </a:rPr>
              <a:t>	n = 11;</a:t>
            </a:r>
          </a:p>
          <a:p>
            <a:r>
              <a:rPr lang="en-US" sz="4000" dirty="0">
                <a:latin typeface="+mn-lt"/>
              </a:rPr>
              <a:t>	if( </a:t>
            </a:r>
            <a:r>
              <a:rPr lang="en-US" sz="4000" dirty="0" err="1">
                <a:latin typeface="+mn-lt"/>
              </a:rPr>
              <a:t>checkEvenODD</a:t>
            </a:r>
            <a:r>
              <a:rPr lang="en-US" sz="4000" dirty="0">
                <a:latin typeface="+mn-lt"/>
              </a:rPr>
              <a:t>(n) == YES )</a:t>
            </a:r>
          </a:p>
          <a:p>
            <a:r>
              <a:rPr lang="en-US" sz="4000" dirty="0">
                <a:latin typeface="+mn-lt"/>
              </a:rPr>
              <a:t>		</a:t>
            </a:r>
            <a:r>
              <a:rPr lang="en-US" sz="4000" dirty="0" err="1">
                <a:latin typeface="+mn-lt"/>
              </a:rPr>
              <a:t>printf</a:t>
            </a:r>
            <a:r>
              <a:rPr lang="en-US" sz="4000" dirty="0">
                <a:latin typeface="+mn-lt"/>
              </a:rPr>
              <a:t>("%d is an EVEN number\</a:t>
            </a:r>
            <a:r>
              <a:rPr lang="en-US" sz="4000" dirty="0" err="1">
                <a:latin typeface="+mn-lt"/>
              </a:rPr>
              <a:t>n",n</a:t>
            </a:r>
            <a:r>
              <a:rPr lang="en-US" sz="4000" dirty="0">
                <a:latin typeface="+mn-lt"/>
              </a:rPr>
              <a:t>);</a:t>
            </a:r>
          </a:p>
          <a:p>
            <a:r>
              <a:rPr lang="en-US" sz="4000" dirty="0">
                <a:latin typeface="+mn-lt"/>
              </a:rPr>
              <a:t>	else</a:t>
            </a:r>
          </a:p>
          <a:p>
            <a:r>
              <a:rPr lang="en-US" sz="4000" dirty="0">
                <a:latin typeface="+mn-lt"/>
              </a:rPr>
              <a:t>		</a:t>
            </a:r>
            <a:r>
              <a:rPr lang="en-US" sz="4000" dirty="0" err="1">
                <a:latin typeface="+mn-lt"/>
              </a:rPr>
              <a:t>printf</a:t>
            </a:r>
            <a:r>
              <a:rPr lang="en-US" sz="4000" dirty="0">
                <a:latin typeface="+mn-lt"/>
              </a:rPr>
              <a:t>("%d is an ODD number\</a:t>
            </a:r>
            <a:r>
              <a:rPr lang="en-US" sz="4000" dirty="0" err="1">
                <a:latin typeface="+mn-lt"/>
              </a:rPr>
              <a:t>n",n</a:t>
            </a:r>
            <a:r>
              <a:rPr lang="en-US" sz="4000" dirty="0">
                <a:latin typeface="+mn-lt"/>
              </a:rPr>
              <a:t>);	</a:t>
            </a:r>
          </a:p>
          <a:p>
            <a:r>
              <a:rPr lang="en-US" sz="4000" dirty="0">
                <a:latin typeface="+mn-lt"/>
              </a:rPr>
              <a:t>	</a:t>
            </a:r>
          </a:p>
          <a:p>
            <a:r>
              <a:rPr lang="en-US" sz="4000" dirty="0">
                <a:latin typeface="+mn-lt"/>
              </a:rPr>
              <a:t>	return 0;</a:t>
            </a:r>
          </a:p>
          <a:p>
            <a:r>
              <a:rPr lang="en-US" sz="40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05EB6-1C65-43FB-8A41-4B107ACC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1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90FF-D917-40C0-8632-220FE25B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06E5E-5742-4472-BE99-068AB305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643DA-5CCD-41D4-B194-C63BA95E3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13" t="24024" b="45672"/>
          <a:stretch/>
        </p:blipFill>
        <p:spPr>
          <a:xfrm>
            <a:off x="989012" y="1600200"/>
            <a:ext cx="5943600" cy="25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8202-CFDB-4207-A81D-3B234E2E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a function like Macro that should use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printf</a:t>
            </a: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F425-0929-4B32-95AD-A74B6CEF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+mn-lt"/>
              </a:rPr>
              <a:t>#include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#define	SUM(</a:t>
            </a:r>
            <a:r>
              <a:rPr lang="en-US" dirty="0" err="1">
                <a:latin typeface="+mn-lt"/>
              </a:rPr>
              <a:t>a,b</a:t>
            </a:r>
            <a:r>
              <a:rPr lang="en-US" dirty="0">
                <a:latin typeface="+mn-lt"/>
              </a:rPr>
              <a:t>)	(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("SUM of %d and %d is = %d\n", a, b, </a:t>
            </a:r>
            <a:r>
              <a:rPr lang="en-US" dirty="0" err="1">
                <a:latin typeface="+mn-lt"/>
              </a:rPr>
              <a:t>a+b</a:t>
            </a:r>
            <a:r>
              <a:rPr lang="en-US" dirty="0">
                <a:latin typeface="+mn-lt"/>
              </a:rPr>
              <a:t>))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//Main code</a:t>
            </a:r>
          </a:p>
          <a:p>
            <a:r>
              <a:rPr lang="en-US" dirty="0">
                <a:latin typeface="+mn-lt"/>
              </a:rPr>
              <a:t>int main(){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//adding 10 and 20</a:t>
            </a:r>
          </a:p>
          <a:p>
            <a:r>
              <a:rPr lang="en-US" dirty="0">
                <a:latin typeface="+mn-lt"/>
              </a:rPr>
              <a:t>	SUM(10,20);</a:t>
            </a:r>
          </a:p>
          <a:p>
            <a:r>
              <a:rPr lang="en-US" dirty="0">
                <a:latin typeface="+mn-lt"/>
              </a:rPr>
              <a:t>	//</a:t>
            </a:r>
            <a:r>
              <a:rPr lang="en-US" dirty="0" err="1">
                <a:latin typeface="+mn-lt"/>
              </a:rPr>
              <a:t>adfing</a:t>
            </a:r>
            <a:r>
              <a:rPr lang="en-US" dirty="0">
                <a:latin typeface="+mn-lt"/>
              </a:rPr>
              <a:t> 100 and 200</a:t>
            </a:r>
          </a:p>
          <a:p>
            <a:r>
              <a:rPr lang="en-US" dirty="0">
                <a:latin typeface="+mn-lt"/>
              </a:rPr>
              <a:t>	SUM(100,200);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return 0;	</a:t>
            </a:r>
          </a:p>
          <a:p>
            <a:r>
              <a:rPr lang="en-US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98ED-B88A-48CA-AA50-3D84CA9C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9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70C0-1864-4BCA-B0C7-FD94BFC0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8CB8-DBBE-4D91-B68F-67A335D6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3" y="1210771"/>
            <a:ext cx="10969943" cy="452596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C programming language, the preprocessors are the programs that process the source code before the compilation. We can say that preprocessors are not the part of the program compilation, it's a separate process which process the code before the compilation.</a:t>
            </a:r>
            <a:r>
              <a:rPr lang="en-US" sz="2400" dirty="0">
                <a:latin typeface="+mn-lt"/>
              </a:rPr>
              <a:t>.</a:t>
            </a:r>
            <a:endParaRPr lang="en-IN" sz="24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B619E-B6FF-4254-8DFD-91C6F85C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22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36E8-D02F-47AA-A818-A0BD0045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EAF20-35C1-491E-8358-98C27A60B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3" b="51526"/>
          <a:stretch/>
        </p:blipFill>
        <p:spPr>
          <a:xfrm>
            <a:off x="684212" y="1397442"/>
            <a:ext cx="6629400" cy="18791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188B0-7099-4414-AA69-61804598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6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5B4B-6CD1-42E9-BFEF-AC0DDB07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Macro PRINT to print given integer argument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F790-2087-4C1D-9924-6556E66A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+mn-lt"/>
              </a:rPr>
              <a:t>#include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#define PRINT(</a:t>
            </a:r>
            <a:r>
              <a:rPr lang="en-US" dirty="0" err="1">
                <a:latin typeface="+mn-lt"/>
              </a:rPr>
              <a:t>val</a:t>
            </a:r>
            <a:r>
              <a:rPr lang="en-US" dirty="0">
                <a:latin typeface="+mn-lt"/>
              </a:rPr>
              <a:t>) (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("value is: %d\n",</a:t>
            </a:r>
            <a:r>
              <a:rPr lang="en-US" dirty="0" err="1">
                <a:latin typeface="+mn-lt"/>
              </a:rPr>
              <a:t>val</a:t>
            </a:r>
            <a:r>
              <a:rPr lang="en-US" dirty="0">
                <a:latin typeface="+mn-lt"/>
              </a:rPr>
              <a:t>))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//Main code</a:t>
            </a:r>
          </a:p>
          <a:p>
            <a:r>
              <a:rPr lang="en-US" dirty="0">
                <a:latin typeface="+mn-lt"/>
              </a:rPr>
              <a:t>int main(){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PRINT(10);</a:t>
            </a:r>
          </a:p>
          <a:p>
            <a:r>
              <a:rPr lang="en-US" dirty="0">
                <a:latin typeface="+mn-lt"/>
              </a:rPr>
              <a:t>	PRINT(100);</a:t>
            </a:r>
          </a:p>
          <a:p>
            <a:r>
              <a:rPr lang="en-US" dirty="0">
                <a:latin typeface="+mn-lt"/>
              </a:rPr>
              <a:t>	PRINT(-12);</a:t>
            </a:r>
          </a:p>
          <a:p>
            <a:r>
              <a:rPr lang="en-US" dirty="0">
                <a:latin typeface="+mn-lt"/>
              </a:rPr>
              <a:t>	PRINT(0);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return 0;	</a:t>
            </a:r>
          </a:p>
          <a:p>
            <a:r>
              <a:rPr lang="en-US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144B4-26E3-4F7D-AEB1-450FB42B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5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2FB8-E47B-4662-A577-865E2744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1F522-D7D2-4756-8BEB-E0536C67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63" t="25255" b="52858"/>
          <a:stretch/>
        </p:blipFill>
        <p:spPr>
          <a:xfrm>
            <a:off x="593327" y="1405592"/>
            <a:ext cx="6629400" cy="20234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5CB87-40F5-4075-BCAA-B7D51DA5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0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7D18-9F41-4F0F-905A-6EF954C5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Macros to SET and CLEAR bit of a PIN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5569-71F0-484F-A447-7758A7DE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0"/>
            <a:ext cx="10969943" cy="4922341"/>
          </a:xfrm>
        </p:spPr>
        <p:txBody>
          <a:bodyPr>
            <a:normAutofit fontScale="32500" lnSpcReduction="20000"/>
          </a:bodyPr>
          <a:lstStyle/>
          <a:p>
            <a:r>
              <a:rPr lang="en-US" sz="4200" dirty="0">
                <a:latin typeface="+mn-lt"/>
              </a:rPr>
              <a:t>#include &lt;</a:t>
            </a:r>
            <a:r>
              <a:rPr lang="en-US" sz="4200" dirty="0" err="1">
                <a:latin typeface="+mn-lt"/>
              </a:rPr>
              <a:t>stdio.h</a:t>
            </a:r>
            <a:r>
              <a:rPr lang="en-US" sz="4200" dirty="0">
                <a:latin typeface="+mn-lt"/>
              </a:rPr>
              <a:t>&gt;</a:t>
            </a:r>
          </a:p>
          <a:p>
            <a:endParaRPr lang="en-US" sz="4200" dirty="0">
              <a:latin typeface="+mn-lt"/>
            </a:endParaRPr>
          </a:p>
          <a:p>
            <a:r>
              <a:rPr lang="en-US" sz="4200" dirty="0">
                <a:latin typeface="+mn-lt"/>
              </a:rPr>
              <a:t>#define SET(PIN,N) (PIN |=  (1&lt;&lt;N))</a:t>
            </a:r>
          </a:p>
          <a:p>
            <a:r>
              <a:rPr lang="en-US" sz="4200" dirty="0">
                <a:latin typeface="+mn-lt"/>
              </a:rPr>
              <a:t>#define CLR(PIN,N) (PIN &amp;= ~(1&lt;&lt;N))</a:t>
            </a:r>
          </a:p>
          <a:p>
            <a:endParaRPr lang="en-US" sz="4200" dirty="0">
              <a:latin typeface="+mn-lt"/>
            </a:endParaRPr>
          </a:p>
          <a:p>
            <a:r>
              <a:rPr lang="en-US" sz="4200" dirty="0">
                <a:latin typeface="+mn-lt"/>
              </a:rPr>
              <a:t>int main(){</a:t>
            </a:r>
          </a:p>
          <a:p>
            <a:r>
              <a:rPr lang="en-US" sz="4200" dirty="0">
                <a:latin typeface="+mn-lt"/>
              </a:rPr>
              <a:t>	</a:t>
            </a:r>
          </a:p>
          <a:p>
            <a:r>
              <a:rPr lang="en-US" sz="4200" dirty="0">
                <a:latin typeface="+mn-lt"/>
              </a:rPr>
              <a:t>	unsigned char 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 = 0x11;</a:t>
            </a:r>
          </a:p>
          <a:p>
            <a:r>
              <a:rPr lang="en-US" sz="4200" dirty="0">
                <a:latin typeface="+mn-lt"/>
              </a:rPr>
              <a:t>	unsigned char bit = 2;</a:t>
            </a:r>
          </a:p>
          <a:p>
            <a:r>
              <a:rPr lang="en-US" sz="4200" dirty="0">
                <a:latin typeface="+mn-lt"/>
              </a:rPr>
              <a:t>	</a:t>
            </a:r>
          </a:p>
          <a:p>
            <a:r>
              <a:rPr lang="en-US" sz="4200" dirty="0">
                <a:latin typeface="+mn-lt"/>
              </a:rPr>
              <a:t>	</a:t>
            </a:r>
            <a:r>
              <a:rPr lang="en-US" sz="4200" dirty="0" err="1">
                <a:latin typeface="+mn-lt"/>
              </a:rPr>
              <a:t>printf</a:t>
            </a:r>
            <a:r>
              <a:rPr lang="en-US" sz="4200" dirty="0">
                <a:latin typeface="+mn-lt"/>
              </a:rPr>
              <a:t>("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 = %X\n",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);</a:t>
            </a:r>
          </a:p>
          <a:p>
            <a:r>
              <a:rPr lang="en-US" sz="4200" dirty="0">
                <a:latin typeface="+mn-lt"/>
              </a:rPr>
              <a:t>	</a:t>
            </a:r>
          </a:p>
          <a:p>
            <a:r>
              <a:rPr lang="en-US" sz="4200" dirty="0">
                <a:latin typeface="+mn-lt"/>
              </a:rPr>
              <a:t>	//set  bit 2 of </a:t>
            </a:r>
            <a:r>
              <a:rPr lang="en-US" sz="4200" dirty="0" err="1">
                <a:latin typeface="+mn-lt"/>
              </a:rPr>
              <a:t>val</a:t>
            </a:r>
            <a:endParaRPr lang="en-US" sz="4200" dirty="0">
              <a:latin typeface="+mn-lt"/>
            </a:endParaRPr>
          </a:p>
          <a:p>
            <a:r>
              <a:rPr lang="en-US" sz="4200" dirty="0">
                <a:latin typeface="+mn-lt"/>
              </a:rPr>
              <a:t>	SET(</a:t>
            </a:r>
            <a:r>
              <a:rPr lang="en-US" sz="4200" dirty="0" err="1">
                <a:latin typeface="+mn-lt"/>
              </a:rPr>
              <a:t>val,bit</a:t>
            </a:r>
            <a:r>
              <a:rPr lang="en-US" sz="4200" dirty="0">
                <a:latin typeface="+mn-lt"/>
              </a:rPr>
              <a:t>);</a:t>
            </a:r>
          </a:p>
          <a:p>
            <a:r>
              <a:rPr lang="en-US" sz="4200" dirty="0">
                <a:latin typeface="+mn-lt"/>
              </a:rPr>
              <a:t>	</a:t>
            </a:r>
            <a:r>
              <a:rPr lang="en-US" sz="4200" dirty="0" err="1">
                <a:latin typeface="+mn-lt"/>
              </a:rPr>
              <a:t>printf</a:t>
            </a:r>
            <a:r>
              <a:rPr lang="en-US" sz="4200" dirty="0">
                <a:latin typeface="+mn-lt"/>
              </a:rPr>
              <a:t>("</a:t>
            </a:r>
            <a:r>
              <a:rPr lang="en-US" sz="4200" dirty="0" err="1">
                <a:latin typeface="+mn-lt"/>
              </a:rPr>
              <a:t>Aftre</a:t>
            </a:r>
            <a:r>
              <a:rPr lang="en-US" sz="4200" dirty="0">
                <a:latin typeface="+mn-lt"/>
              </a:rPr>
              <a:t> setting  bit %d, 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 = %X\n", bit, 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);</a:t>
            </a:r>
          </a:p>
          <a:p>
            <a:endParaRPr lang="en-US" sz="4200" dirty="0">
              <a:latin typeface="+mn-lt"/>
            </a:endParaRPr>
          </a:p>
          <a:p>
            <a:r>
              <a:rPr lang="en-US" sz="4200" dirty="0">
                <a:latin typeface="+mn-lt"/>
              </a:rPr>
              <a:t>	//clear bit 2 of </a:t>
            </a:r>
            <a:r>
              <a:rPr lang="en-US" sz="4200" dirty="0" err="1">
                <a:latin typeface="+mn-lt"/>
              </a:rPr>
              <a:t>val</a:t>
            </a:r>
            <a:endParaRPr lang="en-US" sz="4200" dirty="0">
              <a:latin typeface="+mn-lt"/>
            </a:endParaRPr>
          </a:p>
          <a:p>
            <a:r>
              <a:rPr lang="en-US" sz="4200" dirty="0">
                <a:latin typeface="+mn-lt"/>
              </a:rPr>
              <a:t>	CLR(</a:t>
            </a:r>
            <a:r>
              <a:rPr lang="en-US" sz="4200" dirty="0" err="1">
                <a:latin typeface="+mn-lt"/>
              </a:rPr>
              <a:t>val,bit</a:t>
            </a:r>
            <a:r>
              <a:rPr lang="en-US" sz="4200" dirty="0">
                <a:latin typeface="+mn-lt"/>
              </a:rPr>
              <a:t>);</a:t>
            </a:r>
          </a:p>
          <a:p>
            <a:r>
              <a:rPr lang="en-US" sz="4200" dirty="0">
                <a:latin typeface="+mn-lt"/>
              </a:rPr>
              <a:t>	</a:t>
            </a:r>
            <a:r>
              <a:rPr lang="en-US" sz="4200" dirty="0" err="1">
                <a:latin typeface="+mn-lt"/>
              </a:rPr>
              <a:t>printf</a:t>
            </a:r>
            <a:r>
              <a:rPr lang="en-US" sz="4200" dirty="0">
                <a:latin typeface="+mn-lt"/>
              </a:rPr>
              <a:t>("</a:t>
            </a:r>
            <a:r>
              <a:rPr lang="en-US" sz="4200" dirty="0" err="1">
                <a:latin typeface="+mn-lt"/>
              </a:rPr>
              <a:t>Aftre</a:t>
            </a:r>
            <a:r>
              <a:rPr lang="en-US" sz="4200" dirty="0">
                <a:latin typeface="+mn-lt"/>
              </a:rPr>
              <a:t> clearing bit %d, 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 = %X\n", bit, </a:t>
            </a:r>
            <a:r>
              <a:rPr lang="en-US" sz="4200" dirty="0" err="1">
                <a:latin typeface="+mn-lt"/>
              </a:rPr>
              <a:t>val</a:t>
            </a:r>
            <a:r>
              <a:rPr lang="en-US" sz="4200" dirty="0">
                <a:latin typeface="+mn-lt"/>
              </a:rPr>
              <a:t>);	</a:t>
            </a:r>
          </a:p>
          <a:p>
            <a:r>
              <a:rPr lang="en-US" sz="4200" dirty="0">
                <a:latin typeface="+mn-lt"/>
              </a:rPr>
              <a:t>	</a:t>
            </a:r>
          </a:p>
          <a:p>
            <a:r>
              <a:rPr lang="en-US" sz="4200" dirty="0">
                <a:latin typeface="+mn-lt"/>
              </a:rPr>
              <a:t>	return 0;	</a:t>
            </a:r>
          </a:p>
          <a:p>
            <a:r>
              <a:rPr lang="en-US" sz="42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588B7-F3AE-460E-B361-C9A72F10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FED8-3713-40A5-AB3F-AC7C854E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6D888-D5ED-4EA5-B903-3C59AE9D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F464C-D5B0-4D97-A8E6-288AB971C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75" t="24519" b="51650"/>
          <a:stretch/>
        </p:blipFill>
        <p:spPr>
          <a:xfrm>
            <a:off x="490297" y="1524000"/>
            <a:ext cx="58584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6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2D4C-1BE7-4FBF-BF95-FB32E2FB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Macro to toggle a bit of a PIN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8F154-4B41-4DA3-9A0A-72ABF074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1"/>
            <a:ext cx="10969943" cy="4922340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>
                <a:latin typeface="+mn-lt"/>
              </a:rPr>
              <a:t>#include &lt;</a:t>
            </a:r>
            <a:r>
              <a:rPr lang="en-US" sz="5600" dirty="0" err="1">
                <a:latin typeface="+mn-lt"/>
              </a:rPr>
              <a:t>stdio.h</a:t>
            </a:r>
            <a:r>
              <a:rPr lang="en-US" sz="5600" dirty="0">
                <a:latin typeface="+mn-lt"/>
              </a:rPr>
              <a:t>&gt;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#define TOGGLE(PIN,N) (PIN ^=  (1&lt;&lt;N))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int main(){</a:t>
            </a:r>
          </a:p>
          <a:p>
            <a:r>
              <a:rPr lang="en-US" sz="5600" dirty="0">
                <a:latin typeface="+mn-lt"/>
              </a:rPr>
              <a:t>	</a:t>
            </a:r>
          </a:p>
          <a:p>
            <a:r>
              <a:rPr lang="en-US" sz="5600" dirty="0">
                <a:latin typeface="+mn-lt"/>
              </a:rPr>
              <a:t>	unsigned char 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 = 0x11;</a:t>
            </a:r>
          </a:p>
          <a:p>
            <a:r>
              <a:rPr lang="en-US" sz="5600" dirty="0">
                <a:latin typeface="+mn-lt"/>
              </a:rPr>
              <a:t>	unsigned char bit = 2;</a:t>
            </a:r>
          </a:p>
          <a:p>
            <a:r>
              <a:rPr lang="en-US" sz="5600" dirty="0">
                <a:latin typeface="+mn-lt"/>
              </a:rPr>
              <a:t>	</a:t>
            </a:r>
          </a:p>
          <a:p>
            <a:r>
              <a:rPr lang="en-US" sz="5600" dirty="0">
                <a:latin typeface="+mn-lt"/>
              </a:rPr>
              <a:t>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 = %X\n",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);</a:t>
            </a:r>
          </a:p>
          <a:p>
            <a:r>
              <a:rPr lang="en-US" sz="5600" dirty="0">
                <a:latin typeface="+mn-lt"/>
              </a:rPr>
              <a:t>	</a:t>
            </a:r>
          </a:p>
          <a:p>
            <a:r>
              <a:rPr lang="en-US" sz="5600" dirty="0">
                <a:latin typeface="+mn-lt"/>
              </a:rPr>
              <a:t>	//TOGGLE bit number 2</a:t>
            </a:r>
          </a:p>
          <a:p>
            <a:r>
              <a:rPr lang="en-US" sz="5600" dirty="0">
                <a:latin typeface="+mn-lt"/>
              </a:rPr>
              <a:t>	TOGGLE(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, bit);</a:t>
            </a:r>
          </a:p>
          <a:p>
            <a:r>
              <a:rPr lang="en-US" sz="5600" dirty="0">
                <a:latin typeface="+mn-lt"/>
              </a:rPr>
              <a:t>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</a:t>
            </a:r>
            <a:r>
              <a:rPr lang="en-US" sz="5600" dirty="0" err="1">
                <a:latin typeface="+mn-lt"/>
              </a:rPr>
              <a:t>Aftre</a:t>
            </a:r>
            <a:r>
              <a:rPr lang="en-US" sz="5600" dirty="0">
                <a:latin typeface="+mn-lt"/>
              </a:rPr>
              <a:t> toggle bit %d first  time, 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 = %X\n", bit, 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);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	//TOGGLE bit number 2 again</a:t>
            </a:r>
          </a:p>
          <a:p>
            <a:r>
              <a:rPr lang="en-US" sz="5600" dirty="0">
                <a:latin typeface="+mn-lt"/>
              </a:rPr>
              <a:t>	TOGGLE(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, bit);</a:t>
            </a:r>
          </a:p>
          <a:p>
            <a:r>
              <a:rPr lang="en-US" sz="5600" dirty="0">
                <a:latin typeface="+mn-lt"/>
              </a:rPr>
              <a:t>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</a:t>
            </a:r>
            <a:r>
              <a:rPr lang="en-US" sz="5600" dirty="0" err="1">
                <a:latin typeface="+mn-lt"/>
              </a:rPr>
              <a:t>Aftre</a:t>
            </a:r>
            <a:r>
              <a:rPr lang="en-US" sz="5600" dirty="0">
                <a:latin typeface="+mn-lt"/>
              </a:rPr>
              <a:t> toggle bit %d second time, 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 = %X\n", bit, </a:t>
            </a:r>
            <a:r>
              <a:rPr lang="en-US" sz="5600" dirty="0" err="1">
                <a:latin typeface="+mn-lt"/>
              </a:rPr>
              <a:t>val</a:t>
            </a:r>
            <a:r>
              <a:rPr lang="en-US" sz="5600" dirty="0">
                <a:latin typeface="+mn-lt"/>
              </a:rPr>
              <a:t>);</a:t>
            </a:r>
          </a:p>
          <a:p>
            <a:r>
              <a:rPr lang="en-US" sz="5600" dirty="0">
                <a:latin typeface="+mn-lt"/>
              </a:rPr>
              <a:t>	</a:t>
            </a:r>
          </a:p>
          <a:p>
            <a:r>
              <a:rPr lang="en-US" sz="5600" dirty="0">
                <a:latin typeface="+mn-lt"/>
              </a:rPr>
              <a:t>	return 0;	</a:t>
            </a:r>
          </a:p>
          <a:p>
            <a:r>
              <a:rPr lang="en-US" sz="56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E4D21-8E17-465D-9857-C85FFB2A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8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5AA9-F193-49C9-BB2D-A7073BCD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569294-0DD5-48DA-8C9F-44A1B6530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4" b="48158"/>
          <a:stretch/>
        </p:blipFill>
        <p:spPr>
          <a:xfrm>
            <a:off x="627119" y="1600200"/>
            <a:ext cx="5503069" cy="2057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75F53-9E2E-48DE-8B19-56A8A25B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7224-CBA2-47F5-9472-02F754C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a Macro to set Nth bit to Zero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5B29-9B7F-46CC-B321-001028B0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14401"/>
            <a:ext cx="10969943" cy="4998540"/>
          </a:xfrm>
        </p:spPr>
        <p:txBody>
          <a:bodyPr>
            <a:normAutofit fontScale="55000" lnSpcReduction="20000"/>
          </a:bodyPr>
          <a:lstStyle/>
          <a:p>
            <a:r>
              <a:rPr lang="en-US" sz="3300" dirty="0">
                <a:latin typeface="+mn-lt"/>
              </a:rPr>
              <a:t>#include &lt;</a:t>
            </a:r>
            <a:r>
              <a:rPr lang="en-US" sz="3300" dirty="0" err="1">
                <a:latin typeface="+mn-lt"/>
              </a:rPr>
              <a:t>stdio.h</a:t>
            </a:r>
            <a:r>
              <a:rPr lang="en-US" sz="3300" dirty="0">
                <a:latin typeface="+mn-lt"/>
              </a:rPr>
              <a:t>&gt;</a:t>
            </a:r>
          </a:p>
          <a:p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#define SETPIN(PIN,N) (PIN &amp;= ~(1&lt;&lt;N))</a:t>
            </a:r>
          </a:p>
          <a:p>
            <a:endParaRPr lang="en-US" sz="3300" dirty="0">
              <a:latin typeface="+mn-lt"/>
            </a:endParaRPr>
          </a:p>
          <a:p>
            <a:r>
              <a:rPr lang="en-US" sz="3300" dirty="0">
                <a:latin typeface="+mn-lt"/>
              </a:rPr>
              <a:t>int main(){</a:t>
            </a:r>
          </a:p>
          <a:p>
            <a:r>
              <a:rPr lang="en-US" sz="3300" dirty="0">
                <a:latin typeface="+mn-lt"/>
              </a:rPr>
              <a:t>	</a:t>
            </a:r>
          </a:p>
          <a:p>
            <a:r>
              <a:rPr lang="en-US" sz="3300" dirty="0">
                <a:latin typeface="+mn-lt"/>
              </a:rPr>
              <a:t>	unsigned char </a:t>
            </a:r>
            <a:r>
              <a:rPr lang="en-US" sz="3300" dirty="0" err="1">
                <a:latin typeface="+mn-lt"/>
              </a:rPr>
              <a:t>val</a:t>
            </a:r>
            <a:r>
              <a:rPr lang="en-US" sz="3300" dirty="0">
                <a:latin typeface="+mn-lt"/>
              </a:rPr>
              <a:t> = 0xFF;</a:t>
            </a:r>
          </a:p>
          <a:p>
            <a:r>
              <a:rPr lang="en-US" sz="3300" dirty="0">
                <a:latin typeface="+mn-lt"/>
              </a:rPr>
              <a:t>	unsigned char bit = 2;</a:t>
            </a:r>
          </a:p>
          <a:p>
            <a:r>
              <a:rPr lang="en-US" sz="3300" dirty="0">
                <a:latin typeface="+mn-lt"/>
              </a:rPr>
              <a:t>	</a:t>
            </a:r>
          </a:p>
          <a:p>
            <a:r>
              <a:rPr lang="en-US" sz="3300" dirty="0">
                <a:latin typeface="+mn-lt"/>
              </a:rPr>
              <a:t>	</a:t>
            </a:r>
            <a:r>
              <a:rPr lang="en-US" sz="3300" dirty="0" err="1">
                <a:latin typeface="+mn-lt"/>
              </a:rPr>
              <a:t>printf</a:t>
            </a:r>
            <a:r>
              <a:rPr lang="en-US" sz="3300" dirty="0">
                <a:latin typeface="+mn-lt"/>
              </a:rPr>
              <a:t>("</a:t>
            </a:r>
            <a:r>
              <a:rPr lang="en-US" sz="3300" dirty="0" err="1">
                <a:latin typeface="+mn-lt"/>
              </a:rPr>
              <a:t>val</a:t>
            </a:r>
            <a:r>
              <a:rPr lang="en-US" sz="3300" dirty="0">
                <a:latin typeface="+mn-lt"/>
              </a:rPr>
              <a:t> = %X\n",</a:t>
            </a:r>
            <a:r>
              <a:rPr lang="en-US" sz="3300" dirty="0" err="1">
                <a:latin typeface="+mn-lt"/>
              </a:rPr>
              <a:t>val</a:t>
            </a:r>
            <a:r>
              <a:rPr lang="en-US" sz="3300" dirty="0">
                <a:latin typeface="+mn-lt"/>
              </a:rPr>
              <a:t>);</a:t>
            </a:r>
          </a:p>
          <a:p>
            <a:r>
              <a:rPr lang="en-US" sz="3300" dirty="0">
                <a:latin typeface="+mn-lt"/>
              </a:rPr>
              <a:t>	</a:t>
            </a:r>
          </a:p>
          <a:p>
            <a:r>
              <a:rPr lang="en-US" sz="3300" dirty="0">
                <a:latin typeface="+mn-lt"/>
              </a:rPr>
              <a:t>	//SET bit number 2 to zero </a:t>
            </a:r>
          </a:p>
          <a:p>
            <a:r>
              <a:rPr lang="en-US" sz="3300" dirty="0">
                <a:latin typeface="+mn-lt"/>
              </a:rPr>
              <a:t>	SETPIN(</a:t>
            </a:r>
            <a:r>
              <a:rPr lang="en-US" sz="3300" dirty="0" err="1">
                <a:latin typeface="+mn-lt"/>
              </a:rPr>
              <a:t>val,bit</a:t>
            </a:r>
            <a:r>
              <a:rPr lang="en-US" sz="3300" dirty="0">
                <a:latin typeface="+mn-lt"/>
              </a:rPr>
              <a:t>);</a:t>
            </a:r>
          </a:p>
          <a:p>
            <a:r>
              <a:rPr lang="en-US" sz="3300" dirty="0">
                <a:latin typeface="+mn-lt"/>
              </a:rPr>
              <a:t>	</a:t>
            </a:r>
            <a:r>
              <a:rPr lang="en-US" sz="3300" dirty="0" err="1">
                <a:latin typeface="+mn-lt"/>
              </a:rPr>
              <a:t>printf</a:t>
            </a:r>
            <a:r>
              <a:rPr lang="en-US" sz="3300" dirty="0">
                <a:latin typeface="+mn-lt"/>
              </a:rPr>
              <a:t>("</a:t>
            </a:r>
            <a:r>
              <a:rPr lang="en-US" sz="3300" dirty="0" err="1">
                <a:latin typeface="+mn-lt"/>
              </a:rPr>
              <a:t>Aftre</a:t>
            </a:r>
            <a:r>
              <a:rPr lang="en-US" sz="3300" dirty="0">
                <a:latin typeface="+mn-lt"/>
              </a:rPr>
              <a:t> setting  bit %d to zero, </a:t>
            </a:r>
            <a:r>
              <a:rPr lang="en-US" sz="3300" dirty="0" err="1">
                <a:latin typeface="+mn-lt"/>
              </a:rPr>
              <a:t>val</a:t>
            </a:r>
            <a:r>
              <a:rPr lang="en-US" sz="3300" dirty="0">
                <a:latin typeface="+mn-lt"/>
              </a:rPr>
              <a:t> = %X\n", bit, </a:t>
            </a:r>
            <a:r>
              <a:rPr lang="en-US" sz="3300" dirty="0" err="1">
                <a:latin typeface="+mn-lt"/>
              </a:rPr>
              <a:t>val</a:t>
            </a:r>
            <a:r>
              <a:rPr lang="en-US" sz="3300" dirty="0">
                <a:latin typeface="+mn-lt"/>
              </a:rPr>
              <a:t>);</a:t>
            </a:r>
          </a:p>
          <a:p>
            <a:r>
              <a:rPr lang="en-US" sz="3300" dirty="0">
                <a:latin typeface="+mn-lt"/>
              </a:rPr>
              <a:t>	</a:t>
            </a:r>
          </a:p>
          <a:p>
            <a:r>
              <a:rPr lang="en-US" sz="3300" dirty="0">
                <a:latin typeface="+mn-lt"/>
              </a:rPr>
              <a:t>	return 0;	</a:t>
            </a:r>
          </a:p>
          <a:p>
            <a:r>
              <a:rPr lang="en-US" sz="33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F1AE9-0E38-4C95-B2D4-A1CA8A60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35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1A52-8582-499A-943D-6E30C0F4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26CA2A-3F1A-4136-A859-7E3ED8DED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3" b="51526"/>
          <a:stretch/>
        </p:blipFill>
        <p:spPr>
          <a:xfrm>
            <a:off x="760412" y="1676400"/>
            <a:ext cx="5823354" cy="1905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0AA33-556D-4DF8-A635-6A91D3A1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1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D377C-8822-4337-8EFB-04329820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Print argument (i.e. variable name, value) using Macro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5048-20A3-4797-83B4-78E07340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914401"/>
            <a:ext cx="10363200" cy="4998540"/>
          </a:xfrm>
        </p:spPr>
        <p:txBody>
          <a:bodyPr>
            <a:normAutofit fontScale="40000" lnSpcReduction="20000"/>
          </a:bodyPr>
          <a:lstStyle/>
          <a:p>
            <a:r>
              <a:rPr lang="en-US" sz="4500" b="0" i="0" dirty="0">
                <a:solidFill>
                  <a:srgbClr val="000000"/>
                </a:solidFill>
                <a:effectLst/>
                <a:latin typeface="+mn-lt"/>
              </a:rPr>
              <a:t>To print argument (which is passed as Macro argument), we use </a:t>
            </a:r>
            <a:r>
              <a:rPr lang="en-US" sz="4500" b="0" i="0" dirty="0">
                <a:solidFill>
                  <a:srgbClr val="DC143C"/>
                </a:solidFill>
                <a:effectLst/>
                <a:latin typeface="+mn-lt"/>
              </a:rPr>
              <a:t>#</a:t>
            </a:r>
            <a:r>
              <a:rPr lang="en-US" sz="4500" b="0" i="0" dirty="0">
                <a:solidFill>
                  <a:srgbClr val="000000"/>
                </a:solidFill>
                <a:effectLst/>
                <a:latin typeface="+mn-lt"/>
              </a:rPr>
              <a:t> operator in C programming language. </a:t>
            </a:r>
          </a:p>
          <a:p>
            <a:r>
              <a:rPr lang="en-US" sz="4500" b="0" i="0" dirty="0">
                <a:solidFill>
                  <a:srgbClr val="DC143C"/>
                </a:solidFill>
                <a:effectLst/>
                <a:latin typeface="+mn-lt"/>
              </a:rPr>
              <a:t>#</a:t>
            </a:r>
            <a:r>
              <a:rPr lang="en-US" sz="4500" b="0" i="0" dirty="0">
                <a:solidFill>
                  <a:srgbClr val="000000"/>
                </a:solidFill>
                <a:effectLst/>
                <a:latin typeface="+mn-lt"/>
              </a:rPr>
              <a:t> prints the passed argument as it is, it may be a variable name, value etc.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#define SQUARE(N)	</a:t>
            </a:r>
            <a:r>
              <a:rPr lang="en-US" dirty="0" err="1"/>
              <a:t>printf</a:t>
            </a:r>
            <a:r>
              <a:rPr lang="en-US" dirty="0"/>
              <a:t>("Square of " #N " is = %d\n",(N*N))</a:t>
            </a:r>
          </a:p>
          <a:p>
            <a:r>
              <a:rPr lang="en-US" dirty="0"/>
              <a:t>#define CUBE(N)		</a:t>
            </a:r>
            <a:r>
              <a:rPr lang="en-US" dirty="0" err="1"/>
              <a:t>printf</a:t>
            </a:r>
            <a:r>
              <a:rPr lang="en-US" dirty="0"/>
              <a:t>("Cube   of " #N " is = %d\n",(N*N*N))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int number = 10;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//passing variable name </a:t>
            </a:r>
          </a:p>
          <a:p>
            <a:r>
              <a:rPr lang="en-US" dirty="0"/>
              <a:t>	SQUARE(number);</a:t>
            </a:r>
          </a:p>
          <a:p>
            <a:r>
              <a:rPr lang="en-US" dirty="0"/>
              <a:t>	CUBE(number);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//passing values</a:t>
            </a:r>
          </a:p>
          <a:p>
            <a:r>
              <a:rPr lang="en-US" dirty="0"/>
              <a:t>	SQUARE(10);</a:t>
            </a:r>
          </a:p>
          <a:p>
            <a:r>
              <a:rPr lang="en-US" dirty="0"/>
              <a:t>	CUBE(10);</a:t>
            </a:r>
          </a:p>
          <a:p>
            <a:endParaRPr lang="en-US" dirty="0"/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4CA2-5D26-47F3-8A93-8157D1F7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51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D1A4-E629-47E4-A4F5-91126A32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400" b="1" i="0" kern="1200" dirty="0">
                <a:effectLst/>
                <a:latin typeface="+mn-lt"/>
                <a:ea typeface="+mn-ea"/>
                <a:cs typeface="+mn-cs"/>
              </a:rPr>
            </a:br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Preprocessor Directives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DD66-5A8E-4759-8121-3504990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CF1DE4F-7496-4F4A-83AA-49E957C9A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94261"/>
              </p:ext>
            </p:extLst>
          </p:nvPr>
        </p:nvGraphicFramePr>
        <p:xfrm>
          <a:off x="590014" y="990601"/>
          <a:ext cx="9599612" cy="49350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99806">
                  <a:extLst>
                    <a:ext uri="{9D8B030D-6E8A-4147-A177-3AD203B41FA5}">
                      <a16:colId xmlns:a16="http://schemas.microsoft.com/office/drawing/2014/main" val="2552672100"/>
                    </a:ext>
                  </a:extLst>
                </a:gridCol>
                <a:gridCol w="4799806">
                  <a:extLst>
                    <a:ext uri="{9D8B030D-6E8A-4147-A177-3AD203B41FA5}">
                      <a16:colId xmlns:a16="http://schemas.microsoft.com/office/drawing/2014/main" val="3943450625"/>
                    </a:ext>
                  </a:extLst>
                </a:gridCol>
              </a:tblGrid>
              <a:tr h="432247">
                <a:tc>
                  <a:txBody>
                    <a:bodyPr/>
                    <a:lstStyle/>
                    <a:p>
                      <a:r>
                        <a:rPr lang="en-US" sz="2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Preprocessor Directives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78469"/>
                  </a:ext>
                </a:extLst>
              </a:tr>
              <a:tr h="3648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#define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define a preprocessor macro.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742937418"/>
                  </a:ext>
                </a:extLst>
              </a:tr>
              <a:tr h="681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#include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include the code from another file or to include header file in the current code.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206270496"/>
                  </a:ext>
                </a:extLst>
              </a:tr>
              <a:tr h="3648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#undef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undefine a defined preprocessor macro.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423948585"/>
                  </a:ext>
                </a:extLst>
              </a:tr>
              <a:tr h="681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#ifdef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check whether a macro is defined or not, it returns true if macro is defined.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360919061"/>
                  </a:ext>
                </a:extLst>
              </a:tr>
              <a:tr h="681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#ifndef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check whether a macro is defined or not, it returns true if macro is not defined.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697448231"/>
                  </a:ext>
                </a:extLst>
              </a:tr>
              <a:tr h="681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#if, #else, #elif, #endif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control the compilation of portions of a source code.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196020613"/>
                  </a:ext>
                </a:extLst>
              </a:tr>
              <a:tr h="36482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#error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To print the error message on stderr.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58077472"/>
                  </a:ext>
                </a:extLst>
              </a:tr>
              <a:tr h="68165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effectLst/>
                        </a:rPr>
                        <a:t>#pragma</a:t>
                      </a:r>
                      <a:endParaRPr lang="en-US" sz="1600" dirty="0">
                        <a:effectLst/>
                      </a:endParaRPr>
                    </a:p>
                  </a:txBody>
                  <a:tcPr marL="101600" marR="50800" marT="50800" marB="508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 issue special commands to the compiler, using a standardized method.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98559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791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C52D-1A4F-49CE-835E-C9CC1490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0BDD1-3FED-450E-ABB9-C8E507DE1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B814F-2EA7-447F-BB28-6E3B2ABD7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1" t="24739" b="50523"/>
          <a:stretch/>
        </p:blipFill>
        <p:spPr>
          <a:xfrm>
            <a:off x="760411" y="1524000"/>
            <a:ext cx="6040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9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E979-AE41-4778-B40E-8EB2C485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Print error message from any function with function name, line number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2D24B-C70A-449F-8C12-93469B24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14400"/>
            <a:ext cx="10969943" cy="5384028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>
                <a:latin typeface="+mn-lt"/>
              </a:rPr>
              <a:t>#include &lt;</a:t>
            </a:r>
            <a:r>
              <a:rPr lang="en-US" sz="5600" dirty="0" err="1">
                <a:latin typeface="+mn-lt"/>
              </a:rPr>
              <a:t>stdio.h</a:t>
            </a:r>
            <a:r>
              <a:rPr lang="en-US" sz="5600" dirty="0">
                <a:latin typeface="+mn-lt"/>
              </a:rPr>
              <a:t>&gt;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float </a:t>
            </a:r>
            <a:r>
              <a:rPr lang="en-US" sz="5600" dirty="0" err="1">
                <a:latin typeface="+mn-lt"/>
              </a:rPr>
              <a:t>devide</a:t>
            </a:r>
            <a:r>
              <a:rPr lang="en-US" sz="5600" dirty="0">
                <a:latin typeface="+mn-lt"/>
              </a:rPr>
              <a:t>(int a, int b)</a:t>
            </a:r>
          </a:p>
          <a:p>
            <a:r>
              <a:rPr lang="en-US" sz="5600" dirty="0">
                <a:latin typeface="+mn-lt"/>
              </a:rPr>
              <a:t>{</a:t>
            </a:r>
          </a:p>
          <a:p>
            <a:r>
              <a:rPr lang="en-US" sz="5600" dirty="0">
                <a:latin typeface="+mn-lt"/>
              </a:rPr>
              <a:t>	float result;</a:t>
            </a:r>
          </a:p>
          <a:p>
            <a:r>
              <a:rPr lang="en-US" sz="5600" dirty="0">
                <a:latin typeface="+mn-lt"/>
              </a:rPr>
              <a:t>	</a:t>
            </a:r>
          </a:p>
          <a:p>
            <a:r>
              <a:rPr lang="en-US" sz="5600" dirty="0">
                <a:latin typeface="+mn-lt"/>
              </a:rPr>
              <a:t>	if(b!=0){</a:t>
            </a:r>
          </a:p>
          <a:p>
            <a:r>
              <a:rPr lang="en-US" sz="5600" dirty="0">
                <a:latin typeface="+mn-lt"/>
              </a:rPr>
              <a:t>		result = (float)a/(float)b;</a:t>
            </a:r>
          </a:p>
          <a:p>
            <a:r>
              <a:rPr lang="en-US" sz="5600" dirty="0">
                <a:latin typeface="+mn-lt"/>
              </a:rPr>
              <a:t>	}</a:t>
            </a:r>
          </a:p>
          <a:p>
            <a:r>
              <a:rPr lang="en-US" sz="5600" dirty="0">
                <a:latin typeface="+mn-lt"/>
              </a:rPr>
              <a:t>	else{</a:t>
            </a:r>
          </a:p>
          <a:p>
            <a:r>
              <a:rPr lang="en-US" sz="5600" dirty="0">
                <a:latin typeface="+mn-lt"/>
              </a:rPr>
              <a:t>		result=0;</a:t>
            </a:r>
          </a:p>
          <a:p>
            <a:r>
              <a:rPr lang="en-US" sz="5600" dirty="0">
                <a:latin typeface="+mn-lt"/>
              </a:rPr>
              <a:t>	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("Error at line %d in function \"%s\"\n",((__LINE__)-3),__</a:t>
            </a:r>
            <a:r>
              <a:rPr lang="en-US" sz="5600" dirty="0" err="1">
                <a:latin typeface="+mn-lt"/>
              </a:rPr>
              <a:t>func</a:t>
            </a:r>
            <a:r>
              <a:rPr lang="en-US" sz="5600" dirty="0">
                <a:latin typeface="+mn-lt"/>
              </a:rPr>
              <a:t>__);</a:t>
            </a:r>
          </a:p>
          <a:p>
            <a:r>
              <a:rPr lang="en-US" sz="5600" dirty="0">
                <a:latin typeface="+mn-lt"/>
              </a:rPr>
              <a:t>		//ERROR at 3 lines above: ((__LINE__)-3)</a:t>
            </a:r>
          </a:p>
          <a:p>
            <a:r>
              <a:rPr lang="en-US" sz="5600" dirty="0">
                <a:latin typeface="+mn-lt"/>
              </a:rPr>
              <a:t>	}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	return result;</a:t>
            </a:r>
          </a:p>
          <a:p>
            <a:r>
              <a:rPr lang="en-US" sz="5600" dirty="0">
                <a:latin typeface="+mn-lt"/>
              </a:rPr>
              <a:t>}</a:t>
            </a:r>
          </a:p>
          <a:p>
            <a:endParaRPr lang="en-US" sz="5600" dirty="0">
              <a:latin typeface="+mn-lt"/>
            </a:endParaRPr>
          </a:p>
          <a:p>
            <a:r>
              <a:rPr lang="en-US" sz="5600" dirty="0">
                <a:latin typeface="+mn-lt"/>
              </a:rPr>
              <a:t>int main()</a:t>
            </a:r>
          </a:p>
          <a:p>
            <a:r>
              <a:rPr lang="en-US" sz="5600" dirty="0">
                <a:latin typeface="+mn-lt"/>
              </a:rPr>
              <a:t>{</a:t>
            </a:r>
          </a:p>
          <a:p>
            <a:r>
              <a:rPr lang="en-US" sz="5600" dirty="0">
                <a:latin typeface="+mn-lt"/>
              </a:rPr>
              <a:t>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("%f\n",</a:t>
            </a:r>
            <a:r>
              <a:rPr lang="en-US" sz="5600" dirty="0" err="1">
                <a:latin typeface="+mn-lt"/>
              </a:rPr>
              <a:t>devide</a:t>
            </a:r>
            <a:r>
              <a:rPr lang="en-US" sz="5600" dirty="0">
                <a:latin typeface="+mn-lt"/>
              </a:rPr>
              <a:t>(10,3));</a:t>
            </a:r>
          </a:p>
          <a:p>
            <a:r>
              <a:rPr lang="en-US" sz="5600" dirty="0">
                <a:latin typeface="+mn-lt"/>
              </a:rPr>
              <a:t>	</a:t>
            </a:r>
            <a:r>
              <a:rPr lang="en-US" sz="5600" dirty="0" err="1">
                <a:latin typeface="+mn-lt"/>
              </a:rPr>
              <a:t>printf</a:t>
            </a:r>
            <a:r>
              <a:rPr lang="en-US" sz="5600" dirty="0">
                <a:latin typeface="+mn-lt"/>
              </a:rPr>
              <a:t>("%f\n",</a:t>
            </a:r>
            <a:r>
              <a:rPr lang="en-US" sz="5600" dirty="0" err="1">
                <a:latin typeface="+mn-lt"/>
              </a:rPr>
              <a:t>devide</a:t>
            </a:r>
            <a:r>
              <a:rPr lang="en-US" sz="5600" dirty="0">
                <a:latin typeface="+mn-lt"/>
              </a:rPr>
              <a:t>(10,0));	</a:t>
            </a:r>
          </a:p>
          <a:p>
            <a:r>
              <a:rPr lang="en-US" sz="5600" dirty="0">
                <a:latin typeface="+mn-lt"/>
              </a:rPr>
              <a:t>	return 0;</a:t>
            </a:r>
          </a:p>
          <a:p>
            <a:r>
              <a:rPr lang="en-US" sz="5600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A391A-1D49-4D53-96D7-C9B32CC9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6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8D67-BFB8-4A2B-8F14-9E83F761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3ECFE6-63E5-41E8-AC20-3D983F9EF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4903" b="49842"/>
          <a:stretch/>
        </p:blipFill>
        <p:spPr>
          <a:xfrm>
            <a:off x="596903" y="1399198"/>
            <a:ext cx="5791200" cy="20298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F8CB8-F83B-4EEF-8693-D230F0A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46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1D6F-F05A-4F04-A734-F1053BB5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Define a Macro to find total number of elements in C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0508-8588-4520-95E3-00D18B89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219201"/>
            <a:ext cx="10969943" cy="469374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+mn-lt"/>
              </a:rPr>
              <a:t>#include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#define ARRAY_LEN(ARRAY_NAME, TYPE)(</a:t>
            </a:r>
            <a:r>
              <a:rPr lang="en-US" dirty="0" err="1">
                <a:latin typeface="+mn-lt"/>
              </a:rPr>
              <a:t>sizeof</a:t>
            </a:r>
            <a:r>
              <a:rPr lang="en-US" dirty="0">
                <a:latin typeface="+mn-lt"/>
              </a:rPr>
              <a:t>(ARRAY_NAME)/</a:t>
            </a:r>
            <a:r>
              <a:rPr lang="en-US" dirty="0" err="1">
                <a:latin typeface="+mn-lt"/>
              </a:rPr>
              <a:t>sizeof</a:t>
            </a:r>
            <a:r>
              <a:rPr lang="en-US" dirty="0">
                <a:latin typeface="+mn-lt"/>
              </a:rPr>
              <a:t>(TYPE))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 main()</a:t>
            </a:r>
          </a:p>
          <a:p>
            <a:r>
              <a:rPr lang="en-US" dirty="0">
                <a:latin typeface="+mn-lt"/>
              </a:rPr>
              <a:t>{</a:t>
            </a:r>
          </a:p>
          <a:p>
            <a:r>
              <a:rPr lang="en-US" dirty="0">
                <a:latin typeface="+mn-lt"/>
              </a:rPr>
              <a:t>	int </a:t>
            </a:r>
            <a:r>
              <a:rPr lang="en-US" dirty="0" err="1">
                <a:latin typeface="+mn-lt"/>
              </a:rPr>
              <a:t>iArr</a:t>
            </a:r>
            <a:r>
              <a:rPr lang="en-US" dirty="0">
                <a:latin typeface="+mn-lt"/>
              </a:rPr>
              <a:t>[10];</a:t>
            </a:r>
          </a:p>
          <a:p>
            <a:r>
              <a:rPr lang="en-US" dirty="0">
                <a:latin typeface="+mn-lt"/>
              </a:rPr>
              <a:t>	float </a:t>
            </a:r>
            <a:r>
              <a:rPr lang="en-US" dirty="0" err="1">
                <a:latin typeface="+mn-lt"/>
              </a:rPr>
              <a:t>fArr</a:t>
            </a:r>
            <a:r>
              <a:rPr lang="en-US" dirty="0">
                <a:latin typeface="+mn-lt"/>
              </a:rPr>
              <a:t>[5];</a:t>
            </a:r>
          </a:p>
          <a:p>
            <a:r>
              <a:rPr lang="en-US" dirty="0">
                <a:latin typeface="+mn-lt"/>
              </a:rPr>
              <a:t>	char </a:t>
            </a:r>
            <a:r>
              <a:rPr lang="en-US" dirty="0" err="1">
                <a:latin typeface="+mn-lt"/>
              </a:rPr>
              <a:t>cArr</a:t>
            </a:r>
            <a:r>
              <a:rPr lang="en-US" dirty="0">
                <a:latin typeface="+mn-lt"/>
              </a:rPr>
              <a:t>[50];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("Total elements in </a:t>
            </a:r>
            <a:r>
              <a:rPr lang="en-US" dirty="0" err="1">
                <a:latin typeface="+mn-lt"/>
              </a:rPr>
              <a:t>iArr</a:t>
            </a:r>
            <a:r>
              <a:rPr lang="en-US" dirty="0">
                <a:latin typeface="+mn-lt"/>
              </a:rPr>
              <a:t>: %d\n", ARRAY_LEN(</a:t>
            </a:r>
            <a:r>
              <a:rPr lang="en-US" dirty="0" err="1">
                <a:latin typeface="+mn-lt"/>
              </a:rPr>
              <a:t>iArr</a:t>
            </a:r>
            <a:r>
              <a:rPr lang="en-US" dirty="0">
                <a:latin typeface="+mn-lt"/>
              </a:rPr>
              <a:t>, int));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("Total elements in </a:t>
            </a:r>
            <a:r>
              <a:rPr lang="en-US" dirty="0" err="1">
                <a:latin typeface="+mn-lt"/>
              </a:rPr>
              <a:t>fArr</a:t>
            </a:r>
            <a:r>
              <a:rPr lang="en-US" dirty="0">
                <a:latin typeface="+mn-lt"/>
              </a:rPr>
              <a:t>: %d\n", ARRAY_LEN(</a:t>
            </a:r>
            <a:r>
              <a:rPr lang="en-US" dirty="0" err="1">
                <a:latin typeface="+mn-lt"/>
              </a:rPr>
              <a:t>fArr</a:t>
            </a:r>
            <a:r>
              <a:rPr lang="en-US" dirty="0">
                <a:latin typeface="+mn-lt"/>
              </a:rPr>
              <a:t>, float));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("Total elements in </a:t>
            </a:r>
            <a:r>
              <a:rPr lang="en-US" dirty="0" err="1">
                <a:latin typeface="+mn-lt"/>
              </a:rPr>
              <a:t>cArr</a:t>
            </a:r>
            <a:r>
              <a:rPr lang="en-US" dirty="0">
                <a:latin typeface="+mn-lt"/>
              </a:rPr>
              <a:t>: %d\n", ARRAY_LEN(</a:t>
            </a:r>
            <a:r>
              <a:rPr lang="en-US" dirty="0" err="1">
                <a:latin typeface="+mn-lt"/>
              </a:rPr>
              <a:t>cArr</a:t>
            </a:r>
            <a:r>
              <a:rPr lang="en-US" dirty="0">
                <a:latin typeface="+mn-lt"/>
              </a:rPr>
              <a:t>, char));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return 0;</a:t>
            </a:r>
          </a:p>
          <a:p>
            <a:r>
              <a:rPr lang="en-US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087C-4860-45CB-B0EB-B2EBA3D3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9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406B-E72C-4D91-9995-2910347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280742-B582-4A30-8D01-2E6EDC18B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73728" b="5051"/>
          <a:stretch/>
        </p:blipFill>
        <p:spPr>
          <a:xfrm>
            <a:off x="760412" y="1371600"/>
            <a:ext cx="5692060" cy="167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16F6F-D807-4694-8113-6BA9EBD4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8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F3C5-DDEB-4D55-BFF5-163A9123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#if preprocessor directive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2DD1-2DF4-454D-AB35-AB558788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1066800"/>
            <a:ext cx="10969943" cy="452596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The </a:t>
            </a:r>
            <a:r>
              <a:rPr lang="en-US" sz="2000" b="0" i="0" dirty="0">
                <a:solidFill>
                  <a:srgbClr val="DC143C"/>
                </a:solidFill>
                <a:effectLst/>
                <a:latin typeface="+mn-lt"/>
              </a:rPr>
              <a:t>#if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 is a preprocessor directive in C programming language and it is used for conditional compilation.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General syntax for of the </a:t>
            </a:r>
            <a:r>
              <a:rPr lang="en-US" sz="2000" b="0" i="0" dirty="0">
                <a:solidFill>
                  <a:srgbClr val="DC143C"/>
                </a:solidFill>
                <a:effectLst/>
                <a:latin typeface="+mn-lt"/>
              </a:rPr>
              <a:t>#if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 directive is: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C0DC7-6946-415F-9AB4-1CDBC781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646DE2-3647-4B51-9DE0-22D74869F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2590800"/>
            <a:ext cx="9677400" cy="1015663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#if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conditional_expression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statements;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#endif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96C0D-1524-422E-A1E2-1C729A29FE0A}"/>
              </a:ext>
            </a:extLst>
          </p:cNvPr>
          <p:cNvSpPr txBox="1"/>
          <p:nvPr/>
        </p:nvSpPr>
        <p:spPr>
          <a:xfrm>
            <a:off x="836612" y="4024185"/>
            <a:ext cx="98060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if </a:t>
            </a:r>
            <a:r>
              <a:rPr lang="en-US" b="0" i="0" dirty="0" err="1">
                <a:solidFill>
                  <a:srgbClr val="DC143C"/>
                </a:solidFill>
                <a:effectLst/>
              </a:rPr>
              <a:t>conditional_expression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true, the code written between </a:t>
            </a:r>
            <a:r>
              <a:rPr lang="en-US" b="0" i="0" dirty="0">
                <a:solidFill>
                  <a:srgbClr val="DC143C"/>
                </a:solidFill>
                <a:effectLst/>
              </a:rPr>
              <a:t>#if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and </a:t>
            </a:r>
            <a:r>
              <a:rPr lang="en-US" b="0" i="0" dirty="0">
                <a:solidFill>
                  <a:srgbClr val="DC143C"/>
                </a:solidFill>
                <a:effectLst/>
              </a:rPr>
              <a:t>#endif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i.e. the </a:t>
            </a:r>
            <a:r>
              <a:rPr lang="en-US" b="0" i="0" dirty="0">
                <a:solidFill>
                  <a:srgbClr val="DC143C"/>
                </a:solidFill>
                <a:effectLst/>
              </a:rPr>
              <a:t>statements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will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96E7-4379-4075-BEA5-56BD8088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Program to demonstrate #if preprocessor directive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16AE-7389-417E-B317-5AB7F50A0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295401"/>
            <a:ext cx="10969943" cy="461754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+mn-lt"/>
              </a:rPr>
              <a:t>#include &lt;</a:t>
            </a:r>
            <a:r>
              <a:rPr lang="en-US" dirty="0" err="1">
                <a:latin typeface="+mn-lt"/>
              </a:rPr>
              <a:t>stdio.h</a:t>
            </a:r>
            <a:r>
              <a:rPr lang="en-US" dirty="0">
                <a:latin typeface="+mn-lt"/>
              </a:rPr>
              <a:t>&gt;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#define MAX_GF 100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int main(){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("Hello\n");</a:t>
            </a:r>
          </a:p>
          <a:p>
            <a:r>
              <a:rPr lang="en-US" dirty="0">
                <a:latin typeface="+mn-lt"/>
              </a:rPr>
              <a:t>	#if MAX_GF&gt;=50</a:t>
            </a:r>
          </a:p>
          <a:p>
            <a:r>
              <a:rPr lang="en-US" dirty="0">
                <a:latin typeface="+mn-lt"/>
              </a:rPr>
              <a:t>	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("\n");</a:t>
            </a:r>
          </a:p>
          <a:p>
            <a:r>
              <a:rPr lang="en-US" dirty="0">
                <a:latin typeface="+mn-lt"/>
              </a:rPr>
              <a:t>	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("Code for more than 50 GFs\n");</a:t>
            </a:r>
          </a:p>
          <a:p>
            <a:r>
              <a:rPr lang="en-US" dirty="0">
                <a:latin typeface="+mn-lt"/>
              </a:rPr>
              <a:t>	#endif</a:t>
            </a:r>
          </a:p>
          <a:p>
            <a:r>
              <a:rPr lang="en-US" dirty="0">
                <a:latin typeface="+mn-lt"/>
              </a:rPr>
              <a:t>	</a:t>
            </a:r>
            <a:r>
              <a:rPr lang="en-US" dirty="0" err="1">
                <a:latin typeface="+mn-lt"/>
              </a:rPr>
              <a:t>printf</a:t>
            </a:r>
            <a:r>
              <a:rPr lang="en-US" dirty="0">
                <a:latin typeface="+mn-lt"/>
              </a:rPr>
              <a:t>("Bye!\n");</a:t>
            </a:r>
          </a:p>
          <a:p>
            <a:r>
              <a:rPr lang="en-US" dirty="0">
                <a:latin typeface="+mn-lt"/>
              </a:rPr>
              <a:t>	</a:t>
            </a:r>
          </a:p>
          <a:p>
            <a:r>
              <a:rPr lang="en-US" dirty="0">
                <a:latin typeface="+mn-lt"/>
              </a:rPr>
              <a:t>	return 0;</a:t>
            </a:r>
          </a:p>
          <a:p>
            <a:r>
              <a:rPr lang="en-US" dirty="0">
                <a:latin typeface="+mn-lt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9C10-DF57-4A25-91E9-A7697AA2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5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3286-A5AE-4A21-8458-C0179E68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31C6FB-8743-41F4-843C-2B61BF0C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471" t="23220" b="51526"/>
          <a:stretch/>
        </p:blipFill>
        <p:spPr>
          <a:xfrm>
            <a:off x="684212" y="1447800"/>
            <a:ext cx="4876800" cy="2209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8A643-6371-4BB7-BFFC-BD768D04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9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B32E-7FF7-4761-96FA-63EA76C3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#if ... #else directive</a:t>
            </a:r>
            <a:b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7FA2-8866-4C53-BBE5-ECD4B92BE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81424"/>
            <a:ext cx="10969943" cy="4525963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sz="20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#if ... #else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a preprocessor directive in C programming language and it is used for conditional compilation, where one of the code section needs to be compiled based on the condition from two given code sections.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General for of the </a:t>
            </a:r>
            <a:r>
              <a:rPr lang="en-US" sz="20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#if ... #else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directive is: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BF809-12D4-4E1D-89B3-C5F337B3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569338-37C7-4F8E-9F7A-63C04ED56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758" y="3264919"/>
            <a:ext cx="4191000" cy="938719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#if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conditional_expression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statements-true;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#else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statements-false;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#endif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AB5AB-C50C-44CA-BD87-4912FE7CC104}"/>
              </a:ext>
            </a:extLst>
          </p:cNvPr>
          <p:cNvSpPr txBox="1"/>
          <p:nvPr/>
        </p:nvSpPr>
        <p:spPr>
          <a:xfrm>
            <a:off x="836612" y="4540914"/>
            <a:ext cx="10287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If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conditional_expression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true, the code written between in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block i.e.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statements-true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will be executed and if </a:t>
            </a:r>
            <a:r>
              <a:rPr lang="en-US" b="0" i="0" dirty="0" err="1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conditional_expression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false, code written in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#else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block i.e.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statements-false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will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EEB7-EB6A-4D8E-87D9-6151891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egoe ui" panose="020B0502040204020203" pitchFamily="34" charset="0"/>
              </a:rPr>
              <a:t>#if ... #else directive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7B0BA-C068-4C94-8B86-7BD2AEBB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174A4-5A01-455E-969A-57ED40F0C291}"/>
              </a:ext>
            </a:extLst>
          </p:cNvPr>
          <p:cNvSpPr txBox="1"/>
          <p:nvPr/>
        </p:nvSpPr>
        <p:spPr>
          <a:xfrm>
            <a:off x="722312" y="1066800"/>
            <a:ext cx="10744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#include &lt;</a:t>
            </a:r>
            <a:r>
              <a:rPr lang="en-US" sz="1800" dirty="0" err="1"/>
              <a:t>stdio.h</a:t>
            </a:r>
            <a:r>
              <a:rPr lang="en-US" sz="1800" dirty="0"/>
              <a:t>&gt;</a:t>
            </a:r>
          </a:p>
          <a:p>
            <a:endParaRPr lang="en-US" sz="1800" dirty="0"/>
          </a:p>
          <a:p>
            <a:r>
              <a:rPr lang="en-US" sz="1800" dirty="0"/>
              <a:t>#define MAX_GF 20</a:t>
            </a:r>
          </a:p>
          <a:p>
            <a:endParaRPr lang="en-US" sz="1800" dirty="0"/>
          </a:p>
          <a:p>
            <a:r>
              <a:rPr lang="en-US" sz="1800" dirty="0"/>
              <a:t>int main(){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printf</a:t>
            </a:r>
            <a:r>
              <a:rPr lang="en-US" sz="1800" dirty="0"/>
              <a:t>("Hello\n");</a:t>
            </a:r>
          </a:p>
          <a:p>
            <a:r>
              <a:rPr lang="en-US" sz="1800" dirty="0"/>
              <a:t>	#if MAX_GF&gt;=50</a:t>
            </a:r>
          </a:p>
          <a:p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("Wau, you may have more than 50 girlfriends\n");</a:t>
            </a:r>
          </a:p>
          <a:p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("Code for more than 50 GFs\n");</a:t>
            </a:r>
          </a:p>
          <a:p>
            <a:r>
              <a:rPr lang="en-US" sz="1800" dirty="0"/>
              <a:t>	#else</a:t>
            </a:r>
          </a:p>
          <a:p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("Wau, you may not have more than 50 girlfriends\n");</a:t>
            </a:r>
          </a:p>
          <a:p>
            <a:r>
              <a:rPr lang="en-US" sz="1800" dirty="0"/>
              <a:t>		</a:t>
            </a:r>
            <a:r>
              <a:rPr lang="en-US" sz="1800" dirty="0" err="1"/>
              <a:t>printf</a:t>
            </a:r>
            <a:r>
              <a:rPr lang="en-US" sz="1800" dirty="0"/>
              <a:t>("Code for less than 50 GFs\n");		</a:t>
            </a:r>
          </a:p>
          <a:p>
            <a:r>
              <a:rPr lang="en-US" sz="1800" dirty="0"/>
              <a:t>	#endif</a:t>
            </a:r>
          </a:p>
          <a:p>
            <a:r>
              <a:rPr lang="en-US" sz="1800" dirty="0"/>
              <a:t>	</a:t>
            </a:r>
            <a:r>
              <a:rPr lang="en-US" sz="1800" dirty="0" err="1"/>
              <a:t>printf</a:t>
            </a:r>
            <a:r>
              <a:rPr lang="en-US" sz="1800" dirty="0"/>
              <a:t>("Bye!\n");</a:t>
            </a:r>
          </a:p>
          <a:p>
            <a:r>
              <a:rPr lang="en-US" sz="1800" dirty="0"/>
              <a:t>	</a:t>
            </a:r>
          </a:p>
          <a:p>
            <a:r>
              <a:rPr lang="en-US" sz="1800" dirty="0"/>
              <a:t>	return 0;</a:t>
            </a:r>
          </a:p>
          <a:p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832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7648-31FE-4233-859E-809FEEF7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FC33A-58F3-4851-B920-52C6EEB3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C5CC2-8E33-4683-85CA-C31525B91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3" t="22753" b="51846"/>
          <a:stretch/>
        </p:blipFill>
        <p:spPr>
          <a:xfrm>
            <a:off x="760412" y="1295400"/>
            <a:ext cx="4876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3752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TEST">
      <a:dk1>
        <a:srgbClr val="000000"/>
      </a:dk1>
      <a:lt1>
        <a:srgbClr val="FFFFFF"/>
      </a:lt1>
      <a:dk2>
        <a:srgbClr val="0D47A1"/>
      </a:dk2>
      <a:lt2>
        <a:srgbClr val="E3F2FD"/>
      </a:lt2>
      <a:accent1>
        <a:srgbClr val="1565C0"/>
      </a:accent1>
      <a:accent2>
        <a:srgbClr val="1976D2"/>
      </a:accent2>
      <a:accent3>
        <a:srgbClr val="1E88E5"/>
      </a:accent3>
      <a:accent4>
        <a:srgbClr val="2196F3"/>
      </a:accent4>
      <a:accent5>
        <a:srgbClr val="42A5F5"/>
      </a:accent5>
      <a:accent6>
        <a:srgbClr val="64B5F6"/>
      </a:accent6>
      <a:hlink>
        <a:srgbClr val="1E88E5"/>
      </a:hlink>
      <a:folHlink>
        <a:srgbClr val="1565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1CT_2016_template" id="{353AB204-8441-4ECC-A09D-1132309B0D41}" vid="{36BEC17B-2A9F-4BC4-A502-7043DE372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219CAF5C77684EBDB676BDBADB19FB" ma:contentTypeVersion="2" ma:contentTypeDescription="Create a new document." ma:contentTypeScope="" ma:versionID="2ff192b418beeacf84276a34a77c41a6">
  <xsd:schema xmlns:xsd="http://www.w3.org/2001/XMLSchema" xmlns:xs="http://www.w3.org/2001/XMLSchema" xmlns:p="http://schemas.microsoft.com/office/2006/metadata/properties" xmlns:ns2="c9b4b10c-0dfc-42fa-96e4-dd38c061606b" targetNamespace="http://schemas.microsoft.com/office/2006/metadata/properties" ma:root="true" ma:fieldsID="918a77ead0c924221ddc020a39d51c82" ns2:_="">
    <xsd:import namespace="c9b4b10c-0dfc-42fa-96e4-dd38c06160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4b10c-0dfc-42fa-96e4-dd38c0616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0FE049-F0A3-4F48-B2EF-7577E8FACDAE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c9b4b10c-0dfc-42fa-96e4-dd38c061606b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225223C-D91F-411D-A2B1-2C53DFFCE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b4b10c-0dfc-42fa-96e4-dd38c06160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EFDDD-393F-4C76-9046-35FAEEF268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21CT_2016_template</Template>
  <TotalTime>9128</TotalTime>
  <Words>2295</Words>
  <Application>Microsoft Office PowerPoint</Application>
  <PresentationFormat>Custom</PresentationFormat>
  <Paragraphs>381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Raleway</vt:lpstr>
      <vt:lpstr>segoe ui</vt:lpstr>
      <vt:lpstr>2_Office Theme</vt:lpstr>
      <vt:lpstr>PowerPoint Presentation</vt:lpstr>
      <vt:lpstr>DEFINITION</vt:lpstr>
      <vt:lpstr> Preprocessor Directives </vt:lpstr>
      <vt:lpstr>#if preprocessor directive</vt:lpstr>
      <vt:lpstr>Program to demonstrate #if preprocessor directive</vt:lpstr>
      <vt:lpstr>Output</vt:lpstr>
      <vt:lpstr> #if ... #else directive </vt:lpstr>
      <vt:lpstr>#if ... #else directive</vt:lpstr>
      <vt:lpstr>Output</vt:lpstr>
      <vt:lpstr> #line directive  </vt:lpstr>
      <vt:lpstr>#line directive </vt:lpstr>
      <vt:lpstr>Output</vt:lpstr>
      <vt:lpstr> __LINE__ Macro </vt:lpstr>
      <vt:lpstr>Output</vt:lpstr>
      <vt:lpstr> Macro: __func__ </vt:lpstr>
      <vt:lpstr>Output</vt:lpstr>
      <vt:lpstr> Define Macros for YES and NO constants using #define in C </vt:lpstr>
      <vt:lpstr>Output</vt:lpstr>
      <vt:lpstr> Define a function like Macro that should use printf in C </vt:lpstr>
      <vt:lpstr>Output</vt:lpstr>
      <vt:lpstr> Define Macro PRINT to print given integer argument in C </vt:lpstr>
      <vt:lpstr>Output</vt:lpstr>
      <vt:lpstr> Define Macros to SET and CLEAR bit of a PIN in C </vt:lpstr>
      <vt:lpstr>Output</vt:lpstr>
      <vt:lpstr> Define Macro to toggle a bit of a PIN in C </vt:lpstr>
      <vt:lpstr>Output</vt:lpstr>
      <vt:lpstr> Define a Macro to set Nth bit to Zero in C </vt:lpstr>
      <vt:lpstr>Output</vt:lpstr>
      <vt:lpstr> Print argument (i.e. variable name, value) using Macro in C </vt:lpstr>
      <vt:lpstr>Output</vt:lpstr>
      <vt:lpstr> Print error message from any function with function name, line number in C </vt:lpstr>
      <vt:lpstr>Output</vt:lpstr>
      <vt:lpstr> Define a Macro to find total number of elements in C </vt:lpstr>
      <vt:lpstr>Output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The Business</dc:title>
  <dc:creator>Ishu</dc:creator>
  <cp:lastModifiedBy>Sowmya K S</cp:lastModifiedBy>
  <cp:revision>932</cp:revision>
  <cp:lastPrinted>2016-07-08T12:23:08Z</cp:lastPrinted>
  <dcterms:created xsi:type="dcterms:W3CDTF">2017-04-07T11:24:33Z</dcterms:created>
  <dcterms:modified xsi:type="dcterms:W3CDTF">2022-03-02T07:41:14Z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0x01010061219CAF5C77684EBDB676BDBADB19FB</vt:lpwstr>
  </property>
  <property fmtid="{D5CDD505-2E9C-101B-9397-08002B2CF9AE}" pid="3" name="TitusGUID">
    <vt:lpwstr>82861949-90e7-4ffa-a799-46b03090bb0c</vt:lpwstr>
  </property>
  <property fmtid="{D5CDD505-2E9C-101B-9397-08002B2CF9AE}" pid="4" name="Classification">
    <vt:lpwstr>null</vt:lpwstr>
  </property>
  <property fmtid="{D5CDD505-2E9C-101B-9397-08002B2CF9AE}" pid="5" name="HCLClassification">
    <vt:lpwstr>HCL_Cla5s_1nt3rnal</vt:lpwstr>
  </property>
  <property fmtid="{D5CDD505-2E9C-101B-9397-08002B2CF9AE}" pid="6" name="HCL_Cla5s_D6">
    <vt:lpwstr>False</vt:lpwstr>
  </property>
  <property fmtid="{D5CDD505-2E9C-101B-9397-08002B2CF9AE}" pid="7" name="HCLClassD6">
    <vt:lpwstr>False</vt:lpwstr>
  </property>
</Properties>
</file>